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60" r:id="rId2"/>
    <p:sldMasterId id="2147483672" r:id="rId3"/>
  </p:sldMasterIdLst>
  <p:notesMasterIdLst>
    <p:notesMasterId r:id="rId20"/>
  </p:notesMasterIdLst>
  <p:sldIdLst>
    <p:sldId id="351" r:id="rId4"/>
    <p:sldId id="353" r:id="rId5"/>
    <p:sldId id="354" r:id="rId6"/>
    <p:sldId id="288" r:id="rId7"/>
    <p:sldId id="289" r:id="rId8"/>
    <p:sldId id="291" r:id="rId9"/>
    <p:sldId id="292" r:id="rId10"/>
    <p:sldId id="376" r:id="rId11"/>
    <p:sldId id="381" r:id="rId12"/>
    <p:sldId id="382" r:id="rId13"/>
    <p:sldId id="383" r:id="rId14"/>
    <p:sldId id="384" r:id="rId15"/>
    <p:sldId id="385" r:id="rId16"/>
    <p:sldId id="404" r:id="rId17"/>
    <p:sldId id="405" r:id="rId18"/>
    <p:sldId id="375" r:id="rId19"/>
  </p:sldIdLst>
  <p:sldSz cx="9144000" cy="6858000" type="screen4x3"/>
  <p:notesSz cx="7102475" cy="10234613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1pPr>
    <a:lvl2pPr marL="742950" indent="-28575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2pPr>
    <a:lvl3pPr marL="11430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3pPr>
    <a:lvl4pPr marL="16002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4pPr>
    <a:lvl5pPr marL="20574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99"/>
    <a:srgbClr val="FB8585"/>
    <a:srgbClr val="FF8B93"/>
    <a:srgbClr val="FF818A"/>
    <a:srgbClr val="FF757F"/>
    <a:srgbClr val="FF8F97"/>
    <a:srgbClr val="FF737C"/>
    <a:srgbClr val="FF6873"/>
    <a:srgbClr val="D41826"/>
    <a:srgbClr val="C7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67" autoAdjust="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3224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AutoShape 1"/>
          <p:cNvSpPr>
            <a:spLocks noChangeArrowheads="1"/>
          </p:cNvSpPr>
          <p:nvPr/>
        </p:nvSpPr>
        <p:spPr bwMode="auto">
          <a:xfrm>
            <a:off x="0" y="0"/>
            <a:ext cx="7102475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9066" tIns="49533" rIns="99066" bIns="49533" anchor="ctr"/>
          <a:lstStyle/>
          <a:p>
            <a:endParaRPr lang="pt-PT"/>
          </a:p>
        </p:txBody>
      </p: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0" y="0"/>
            <a:ext cx="3077739" cy="51173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9066" tIns="49533" rIns="99066" bIns="49533" anchor="ctr"/>
          <a:lstStyle/>
          <a:p>
            <a:endParaRPr lang="pt-PT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023092" y="1"/>
            <a:ext cx="3076095" cy="50995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7506" tIns="50703" rIns="97506" bIns="50703" numCol="1" anchor="t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784273" algn="l"/>
                <a:tab pos="1568547" algn="l"/>
                <a:tab pos="2352820" algn="l"/>
                <a:tab pos="3137093" algn="l"/>
              </a:tabLst>
              <a:defRPr sz="1300">
                <a:solidFill>
                  <a:srgbClr val="000000"/>
                </a:solidFill>
                <a:latin typeface="Calibri" pitchFamily="32" charset="0"/>
              </a:defRPr>
            </a:lvl1pPr>
          </a:lstStyle>
          <a:p>
            <a:endParaRPr lang="pt-PT"/>
          </a:p>
        </p:txBody>
      </p:sp>
      <p:sp>
        <p:nvSpPr>
          <p:cNvPr id="6148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93775" y="768350"/>
            <a:ext cx="5113338" cy="38354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149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710248" y="4861442"/>
            <a:ext cx="5680336" cy="4603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7506" tIns="50703" rIns="97506" bIns="50703" numCol="1" anchor="t" anchorCtr="0" compatLnSpc="1">
            <a:prstTxWarp prst="textNoShape">
              <a:avLst/>
            </a:prstTxWarp>
          </a:bodyPr>
          <a:lstStyle/>
          <a:p>
            <a:pPr lvl="0"/>
            <a:endParaRPr lang="pt-PT" smtClean="0"/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0" y="9721106"/>
            <a:ext cx="3077739" cy="51173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9066" tIns="49533" rIns="99066" bIns="49533" anchor="ctr"/>
          <a:lstStyle/>
          <a:p>
            <a:endParaRPr lang="pt-PT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023092" y="9721106"/>
            <a:ext cx="3076095" cy="50995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7506" tIns="50703" rIns="97506" bIns="50703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784273" algn="l"/>
                <a:tab pos="1568547" algn="l"/>
                <a:tab pos="2352820" algn="l"/>
                <a:tab pos="3137093" algn="l"/>
              </a:tabLst>
              <a:defRPr sz="1300">
                <a:solidFill>
                  <a:srgbClr val="000000"/>
                </a:solidFill>
                <a:latin typeface="Calibri" pitchFamily="32" charset="0"/>
              </a:defRPr>
            </a:lvl1pPr>
          </a:lstStyle>
          <a:p>
            <a:fld id="{1C953728-7D47-44A4-A271-9338639E5256}" type="slidenum">
              <a:rPr lang="pt-PT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200493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F38FEBB-F5C2-4182-9C59-B05807A756A6}" type="slidenum">
              <a:rPr lang="pt-PT"/>
              <a:pPr/>
              <a:t>4</a:t>
            </a:fld>
            <a:endParaRPr lang="pt-PT"/>
          </a:p>
        </p:txBody>
      </p:sp>
      <p:sp>
        <p:nvSpPr>
          <p:cNvPr id="12800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993775" y="768350"/>
            <a:ext cx="5114925" cy="3836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800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10248" y="4861441"/>
            <a:ext cx="5681980" cy="4605576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DC12E44-BC39-4108-B16D-DF417F5DF8EF}" type="slidenum">
              <a:rPr lang="pt-PT"/>
              <a:pPr/>
              <a:t>5</a:t>
            </a:fld>
            <a:endParaRPr lang="pt-PT"/>
          </a:p>
        </p:txBody>
      </p:sp>
      <p:sp>
        <p:nvSpPr>
          <p:cNvPr id="12902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993775" y="768350"/>
            <a:ext cx="5114925" cy="3836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902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10248" y="4861441"/>
            <a:ext cx="5681980" cy="4605576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FD48E76-77B2-47C3-8520-2C9B9ECD1D29}" type="slidenum">
              <a:rPr lang="pt-PT"/>
              <a:pPr/>
              <a:t>6</a:t>
            </a:fld>
            <a:endParaRPr lang="pt-PT"/>
          </a:p>
        </p:txBody>
      </p:sp>
      <p:sp>
        <p:nvSpPr>
          <p:cNvPr id="1310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993775" y="768350"/>
            <a:ext cx="5114925" cy="3836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107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10248" y="4861441"/>
            <a:ext cx="5681980" cy="4605576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C997811-29F5-4E01-99AA-B686C526180C}" type="slidenum">
              <a:rPr lang="pt-PT"/>
              <a:pPr/>
              <a:t>7</a:t>
            </a:fld>
            <a:endParaRPr lang="pt-PT"/>
          </a:p>
        </p:txBody>
      </p:sp>
      <p:sp>
        <p:nvSpPr>
          <p:cNvPr id="1320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993775" y="768350"/>
            <a:ext cx="5114925" cy="3836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20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10248" y="4861441"/>
            <a:ext cx="5681980" cy="4605576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F38FEBB-F5C2-4182-9C59-B05807A756A6}" type="slidenum">
              <a:rPr lang="pt-PT"/>
              <a:pPr/>
              <a:t>8</a:t>
            </a:fld>
            <a:endParaRPr lang="pt-PT"/>
          </a:p>
        </p:txBody>
      </p:sp>
      <p:sp>
        <p:nvSpPr>
          <p:cNvPr id="12800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993775" y="768350"/>
            <a:ext cx="5114925" cy="3836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800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10248" y="4861441"/>
            <a:ext cx="5681980" cy="4605576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www.ipst.pt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3595676C-7092-4016-8025-1582788554DF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www.ipst.pt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E05DB51D-8D19-4184-BDD2-D2C6CC291AF7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38938" y="203200"/>
            <a:ext cx="2055812" cy="6135688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566738" y="203200"/>
            <a:ext cx="6019800" cy="6135688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www.ipst.pt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20AFA1FB-DD7F-442F-9D8A-2A59BABFED22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www.ipst.pt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73DB87AD-EF8D-4B48-8582-C6FB0CE50BE3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www.ipst.pt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E41CD67B-D7EB-436A-9C02-DCBD577839AA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www.ipst.pt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33FF17C2-D90C-485B-9A88-897C0CFD0092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566738" y="1460500"/>
            <a:ext cx="4037012" cy="48783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756150" y="1460500"/>
            <a:ext cx="4038600" cy="48783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www.ipst.pt</a:t>
            </a: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40D40114-04D2-4CAC-A6C2-32E0EDEBBA20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o Rodapé 6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www.ipst.pt</a:t>
            </a:r>
          </a:p>
        </p:txBody>
      </p:sp>
      <p:sp>
        <p:nvSpPr>
          <p:cNvPr id="8" name="Marcador de Posição do Número do Diapositivo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CF466725-76CD-439C-8934-F35BC9A3E859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www.ipst.pt</a:t>
            </a: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13B026DD-33E5-41CD-88EB-3CB1691515DC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Rodapé 1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www.ipst.pt</a:t>
            </a:r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5B15772E-0421-413C-A207-2640B1846D1C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www.ipst.pt</a:t>
            </a: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93851157-8FCE-4216-95FC-9539E43704E1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www.ipst.pt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3D643777-A951-4336-A934-FEDB6FEA573D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www.ipst.pt</a:t>
            </a: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0685D9D5-7CE6-4A98-A238-8F8A3023A0D5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www.ipst.pt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4728687E-4407-45AA-816C-D1B8A7461246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38938" y="203200"/>
            <a:ext cx="2055812" cy="6135688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566738" y="203200"/>
            <a:ext cx="6019800" cy="6135688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www.ipst.pt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6D76B834-7FA4-4C68-AF06-C3B716951559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www.ipst.pt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17C6BBA2-305F-4825-BFCF-2D2E880C91D5}" type="slidenum">
              <a:rPr lang="pt-PT"/>
              <a:pPr/>
              <a:t>‹nº›</a:t>
            </a:fld>
            <a:endParaRPr lang="pt-PT"/>
          </a:p>
        </p:txBody>
      </p:sp>
      <p:sp>
        <p:nvSpPr>
          <p:cNvPr id="6" name="Marcador de Posição da Data 5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www.ipst.pt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67B2C7F2-3EFB-40E7-AB1A-15390E7EF7F2}" type="slidenum">
              <a:rPr lang="pt-PT"/>
              <a:pPr/>
              <a:t>‹nº›</a:t>
            </a:fld>
            <a:endParaRPr lang="pt-PT"/>
          </a:p>
        </p:txBody>
      </p:sp>
      <p:sp>
        <p:nvSpPr>
          <p:cNvPr id="6" name="Marcador de Posição da Data 5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www.ipst.pt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D8968E59-CA69-4E1F-A35C-9D0CF22B9D21}" type="slidenum">
              <a:rPr lang="pt-PT"/>
              <a:pPr/>
              <a:t>‹nº›</a:t>
            </a:fld>
            <a:endParaRPr lang="pt-PT"/>
          </a:p>
        </p:txBody>
      </p:sp>
      <p:sp>
        <p:nvSpPr>
          <p:cNvPr id="6" name="Marcador de Posição da Data 5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4075113" cy="4494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837113" y="1600200"/>
            <a:ext cx="4076700" cy="4494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www.ipst.pt</a:t>
            </a: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7C420E9F-AD9B-422C-9CB5-C4D7E336A6FD}" type="slidenum">
              <a:rPr lang="pt-PT"/>
              <a:pPr/>
              <a:t>‹nº›</a:t>
            </a:fld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o Rodapé 6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www.ipst.pt</a:t>
            </a:r>
          </a:p>
        </p:txBody>
      </p:sp>
      <p:sp>
        <p:nvSpPr>
          <p:cNvPr id="8" name="Marcador de Posição do Número do Diapositivo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9D852E9B-2189-4A7C-A2D3-FC16D0A3390E}" type="slidenum">
              <a:rPr lang="pt-PT"/>
              <a:pPr/>
              <a:t>‹nº›</a:t>
            </a:fld>
            <a:endParaRPr lang="pt-PT"/>
          </a:p>
        </p:txBody>
      </p:sp>
      <p:sp>
        <p:nvSpPr>
          <p:cNvPr id="9" name="Marcador de Posição da Data 8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www.ipst.pt</a:t>
            </a: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EEFA984F-B6F5-4D69-BF59-E4BE2A32EA8D}" type="slidenum">
              <a:rPr lang="pt-PT"/>
              <a:pPr/>
              <a:t>‹nº›</a:t>
            </a:fld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Rodapé 1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www.ipst.pt</a:t>
            </a:r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613ADA4D-AFA0-4146-A665-1F85B9A768F8}" type="slidenum">
              <a:rPr lang="pt-PT"/>
              <a:pPr/>
              <a:t>‹nº›</a:t>
            </a:fld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www.ipst.pt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5D1C7394-D322-4181-99DD-2FBAE02F2147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www.ipst.pt</a:t>
            </a: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3353B42C-885F-4F19-9DD0-E486E6745D9E}" type="slidenum">
              <a:rPr lang="pt-PT"/>
              <a:pPr/>
              <a:t>‹nº›</a:t>
            </a:fld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www.ipst.pt</a:t>
            </a: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35D42150-F744-4018-A72F-638CE5BADC80}" type="slidenum">
              <a:rPr lang="pt-PT"/>
              <a:pPr/>
              <a:t>‹nº›</a:t>
            </a:fld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www.ipst.pt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1E928591-F872-4A3E-9CB7-D08A18AEB268}" type="slidenum">
              <a:rPr lang="pt-PT"/>
              <a:pPr/>
              <a:t>‹nº›</a:t>
            </a:fld>
            <a:endParaRPr lang="pt-PT"/>
          </a:p>
        </p:txBody>
      </p:sp>
      <p:sp>
        <p:nvSpPr>
          <p:cNvPr id="6" name="Marcador de Posição da Data 5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38950" y="381000"/>
            <a:ext cx="2074863" cy="5713413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6076950" cy="5713413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www.ipst.pt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890025EA-18A1-4487-9589-14390FB311BD}" type="slidenum">
              <a:rPr lang="pt-PT"/>
              <a:pPr/>
              <a:t>‹nº›</a:t>
            </a:fld>
            <a:endParaRPr lang="pt-PT"/>
          </a:p>
        </p:txBody>
      </p:sp>
      <p:sp>
        <p:nvSpPr>
          <p:cNvPr id="6" name="Marcador de Posição da Data 5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566738" y="1460500"/>
            <a:ext cx="4037012" cy="48783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756150" y="1460500"/>
            <a:ext cx="4038600" cy="48783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www.ipst.pt</a:t>
            </a: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50A0D354-14B0-4F9D-A57B-5FF2AD01B208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o Rodapé 6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www.ipst.pt</a:t>
            </a:r>
          </a:p>
        </p:txBody>
      </p:sp>
      <p:sp>
        <p:nvSpPr>
          <p:cNvPr id="8" name="Marcador de Posição do Número do Diapositivo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34C308B2-755D-4CF1-8D21-3DE02C3602A8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www.ipst.pt</a:t>
            </a: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DD544FDA-5409-4E9F-B12B-BC3A1C3F43BE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Rodapé 1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www.ipst.pt</a:t>
            </a:r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A56B87F8-6AAB-44AF-ADD9-B0BB9EF829D4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www.ipst.pt</a:t>
            </a: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1E22CDDB-897D-4EB3-A88B-BDFC03A3FCED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www.ipst.pt</a:t>
            </a: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9C2D3289-6210-4FD3-A068-81C128FDCBAA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457200" y="6497638"/>
            <a:ext cx="8686800" cy="360362"/>
          </a:xfrm>
          <a:prstGeom prst="rect">
            <a:avLst/>
          </a:prstGeom>
          <a:solidFill>
            <a:srgbClr val="87D9C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71488" y="0"/>
            <a:ext cx="8675687" cy="1446213"/>
          </a:xfrm>
          <a:prstGeom prst="rect">
            <a:avLst/>
          </a:prstGeom>
          <a:solidFill>
            <a:srgbClr val="87D9C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auto">
          <a:xfrm flipV="1">
            <a:off x="1524000" y="6572250"/>
            <a:ext cx="1588" cy="182563"/>
          </a:xfrm>
          <a:prstGeom prst="line">
            <a:avLst/>
          </a:prstGeom>
          <a:noFill/>
          <a:ln w="3240">
            <a:solidFill>
              <a:srgbClr val="9B8C75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686800" y="3352800"/>
            <a:ext cx="238125" cy="771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067550" y="6248400"/>
            <a:ext cx="1800225" cy="571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4321175"/>
            <a:ext cx="9144000" cy="1622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3080" name="Line 8"/>
          <p:cNvSpPr>
            <a:spLocks noChangeShapeType="1"/>
          </p:cNvSpPr>
          <p:nvPr/>
        </p:nvSpPr>
        <p:spPr bwMode="auto">
          <a:xfrm flipV="1">
            <a:off x="1524000" y="6572250"/>
            <a:ext cx="1588" cy="182563"/>
          </a:xfrm>
          <a:prstGeom prst="line">
            <a:avLst/>
          </a:prstGeom>
          <a:noFill/>
          <a:ln w="3240">
            <a:solidFill>
              <a:srgbClr val="9B8C75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588125" y="6096000"/>
            <a:ext cx="2279650" cy="723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1600200" y="2743200"/>
            <a:ext cx="838200" cy="1219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b"/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PT" sz="9600">
                <a:solidFill>
                  <a:srgbClr val="87D9C2"/>
                </a:solidFill>
              </a:rPr>
              <a:t>(</a:t>
            </a: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 rot="10800000">
            <a:off x="7772400" y="2744788"/>
            <a:ext cx="838200" cy="1219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b"/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PT" sz="9600">
                <a:solidFill>
                  <a:srgbClr val="87D9C2"/>
                </a:solidFill>
              </a:rPr>
              <a:t>(</a:t>
            </a:r>
          </a:p>
        </p:txBody>
      </p:sp>
      <p:sp>
        <p:nvSpPr>
          <p:cNvPr id="3084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460500"/>
            <a:ext cx="8228012" cy="4878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Faça clique para editar o formato do texto do destaque</a:t>
            </a:r>
          </a:p>
          <a:p>
            <a:pPr lvl="1"/>
            <a:r>
              <a:rPr lang="en-GB" smtClean="0"/>
              <a:t>Segundo nível de destaque</a:t>
            </a:r>
          </a:p>
          <a:p>
            <a:pPr lvl="2"/>
            <a:r>
              <a:rPr lang="en-GB" smtClean="0"/>
              <a:t>Terceiro nível de destaque</a:t>
            </a:r>
          </a:p>
          <a:p>
            <a:pPr lvl="3"/>
            <a:r>
              <a:rPr lang="en-GB" smtClean="0"/>
              <a:t>Quarto nível de destaque</a:t>
            </a:r>
          </a:p>
          <a:p>
            <a:pPr lvl="4"/>
            <a:r>
              <a:rPr lang="en-GB" smtClean="0"/>
              <a:t>Quinto nível de destaque</a:t>
            </a:r>
          </a:p>
          <a:p>
            <a:pPr lvl="4"/>
            <a:r>
              <a:rPr lang="en-GB" smtClean="0"/>
              <a:t>Sexto nível de destaque</a:t>
            </a:r>
          </a:p>
          <a:p>
            <a:pPr lvl="4"/>
            <a:r>
              <a:rPr lang="en-GB" smtClean="0"/>
              <a:t>Sétimo nível de destaque</a:t>
            </a:r>
          </a:p>
          <a:p>
            <a:pPr lvl="4"/>
            <a:r>
              <a:rPr lang="en-GB" smtClean="0"/>
              <a:t>Oitavo nível de destaque</a:t>
            </a:r>
          </a:p>
          <a:p>
            <a:pPr lvl="4"/>
            <a:r>
              <a:rPr lang="en-GB" smtClean="0"/>
              <a:t>Nono nível de destaque</a:t>
            </a:r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title"/>
          </p:nvPr>
        </p:nvSpPr>
        <p:spPr bwMode="auto">
          <a:xfrm>
            <a:off x="661988" y="203200"/>
            <a:ext cx="7718425" cy="1433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Faça clique para editar o formato do texto do título</a:t>
            </a:r>
          </a:p>
        </p:txBody>
      </p:sp>
      <p:sp>
        <p:nvSpPr>
          <p:cNvPr id="3086" name="Rectangle 14"/>
          <p:cNvSpPr>
            <a:spLocks noGrp="1" noChangeArrowheads="1"/>
          </p:cNvSpPr>
          <p:nvPr>
            <p:ph type="ftr"/>
          </p:nvPr>
        </p:nvSpPr>
        <p:spPr bwMode="auto">
          <a:xfrm>
            <a:off x="1676400" y="6496050"/>
            <a:ext cx="1065213" cy="322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144000" tIns="684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723900" algn="l"/>
              </a:tabLst>
              <a:defRPr sz="800" b="1">
                <a:solidFill>
                  <a:srgbClr val="E00034"/>
                </a:solidFill>
                <a:latin typeface="Times New Roman" pitchFamily="16" charset="0"/>
              </a:defRPr>
            </a:lvl1pPr>
          </a:lstStyle>
          <a:p>
            <a:r>
              <a:rPr lang="pt-PT"/>
              <a:t>www.ipst.pt</a:t>
            </a:r>
          </a:p>
        </p:txBody>
      </p:sp>
      <p:sp>
        <p:nvSpPr>
          <p:cNvPr id="3087" name="Rectangle 15"/>
          <p:cNvSpPr>
            <a:spLocks noGrp="1" noChangeArrowheads="1"/>
          </p:cNvSpPr>
          <p:nvPr>
            <p:ph type="sldNum"/>
          </p:nvPr>
        </p:nvSpPr>
        <p:spPr bwMode="auto">
          <a:xfrm>
            <a:off x="755650" y="6505575"/>
            <a:ext cx="766763" cy="322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144000" tIns="684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723900" algn="l"/>
              </a:tabLst>
              <a:defRPr sz="800" b="1">
                <a:solidFill>
                  <a:srgbClr val="E00034"/>
                </a:solidFill>
                <a:latin typeface="Times New Roman" pitchFamily="16" charset="0"/>
              </a:defRPr>
            </a:lvl1pPr>
          </a:lstStyle>
          <a:p>
            <a:fld id="{FDA21E02-CFD1-4F41-891F-BC51E3F43BB5}" type="slidenum">
              <a:rPr lang="en-US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FF"/>
          </a:solidFill>
          <a:latin typeface="+mj-lt"/>
          <a:ea typeface="+mj-ea"/>
          <a:cs typeface="+mj-cs"/>
        </a:defRPr>
      </a:lvl1pPr>
      <a:lvl2pPr marL="742950" indent="-28575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FF"/>
          </a:solidFill>
          <a:latin typeface="Arial" charset="0"/>
          <a:ea typeface="SimSun" charset="-122"/>
        </a:defRPr>
      </a:lvl2pPr>
      <a:lvl3pPr marL="11430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FF"/>
          </a:solidFill>
          <a:latin typeface="Arial" charset="0"/>
          <a:ea typeface="SimSun" charset="-122"/>
        </a:defRPr>
      </a:lvl3pPr>
      <a:lvl4pPr marL="16002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FF"/>
          </a:solidFill>
          <a:latin typeface="Arial" charset="0"/>
          <a:ea typeface="SimSun" charset="-122"/>
        </a:defRPr>
      </a:lvl4pPr>
      <a:lvl5pPr marL="20574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FF"/>
          </a:solidFill>
          <a:latin typeface="Arial" charset="0"/>
          <a:ea typeface="SimSun" charset="-122"/>
        </a:defRPr>
      </a:lvl5pPr>
      <a:lvl6pPr marL="25146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FF"/>
          </a:solidFill>
          <a:latin typeface="Arial" charset="0"/>
          <a:ea typeface="SimSun" charset="-122"/>
        </a:defRPr>
      </a:lvl6pPr>
      <a:lvl7pPr marL="29718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FF"/>
          </a:solidFill>
          <a:latin typeface="Arial" charset="0"/>
          <a:ea typeface="SimSun" charset="-122"/>
        </a:defRPr>
      </a:lvl7pPr>
      <a:lvl8pPr marL="34290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FF"/>
          </a:solidFill>
          <a:latin typeface="Arial" charset="0"/>
          <a:ea typeface="SimSun" charset="-122"/>
        </a:defRPr>
      </a:lvl8pPr>
      <a:lvl9pPr marL="38862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FF"/>
          </a:solidFill>
          <a:latin typeface="Arial" charset="0"/>
          <a:ea typeface="SimSun" charset="-122"/>
        </a:defRPr>
      </a:lvl9pPr>
    </p:titleStyle>
    <p:bodyStyle>
      <a:lvl1pPr marL="342900" indent="-34290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17347D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17347D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17347D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17347D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17347D"/>
          </a:solidFill>
          <a:latin typeface="+mn-lt"/>
          <a:ea typeface="+mn-ea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17347D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17347D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17347D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17347D"/>
          </a:solidFill>
          <a:latin typeface="+mn-lt"/>
          <a:ea typeface="+mn-ea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457200" y="6497638"/>
            <a:ext cx="8686800" cy="360362"/>
          </a:xfrm>
          <a:prstGeom prst="rect">
            <a:avLst/>
          </a:prstGeom>
          <a:solidFill>
            <a:srgbClr val="87D9C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471488" y="0"/>
            <a:ext cx="8675687" cy="1446213"/>
          </a:xfrm>
          <a:prstGeom prst="rect">
            <a:avLst/>
          </a:prstGeom>
          <a:solidFill>
            <a:srgbClr val="87D9C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4099" name="Line 3"/>
          <p:cNvSpPr>
            <a:spLocks noChangeShapeType="1"/>
          </p:cNvSpPr>
          <p:nvPr/>
        </p:nvSpPr>
        <p:spPr bwMode="auto">
          <a:xfrm flipV="1">
            <a:off x="1524000" y="6572250"/>
            <a:ext cx="1588" cy="182563"/>
          </a:xfrm>
          <a:prstGeom prst="line">
            <a:avLst/>
          </a:prstGeom>
          <a:noFill/>
          <a:ln w="3240">
            <a:solidFill>
              <a:srgbClr val="9B8C75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686800" y="3352800"/>
            <a:ext cx="238125" cy="771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067550" y="6248400"/>
            <a:ext cx="1800225" cy="571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4102" name="Line 6"/>
          <p:cNvSpPr>
            <a:spLocks noChangeShapeType="1"/>
          </p:cNvSpPr>
          <p:nvPr/>
        </p:nvSpPr>
        <p:spPr bwMode="auto">
          <a:xfrm flipV="1">
            <a:off x="1524000" y="6572250"/>
            <a:ext cx="1588" cy="182563"/>
          </a:xfrm>
          <a:prstGeom prst="line">
            <a:avLst/>
          </a:prstGeom>
          <a:noFill/>
          <a:ln w="3240">
            <a:solidFill>
              <a:srgbClr val="9B8C75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460500"/>
            <a:ext cx="8228012" cy="4878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Faça clique para editar o formato do texto do destaque</a:t>
            </a:r>
          </a:p>
          <a:p>
            <a:pPr lvl="1"/>
            <a:r>
              <a:rPr lang="en-GB" smtClean="0"/>
              <a:t>Segundo nível de destaque</a:t>
            </a:r>
          </a:p>
          <a:p>
            <a:pPr lvl="2"/>
            <a:r>
              <a:rPr lang="en-GB" smtClean="0"/>
              <a:t>Terceiro nível de destaque</a:t>
            </a:r>
          </a:p>
          <a:p>
            <a:pPr lvl="3"/>
            <a:r>
              <a:rPr lang="en-GB" smtClean="0"/>
              <a:t>Quarto nível de destaque</a:t>
            </a:r>
          </a:p>
          <a:p>
            <a:pPr lvl="4"/>
            <a:r>
              <a:rPr lang="en-GB" smtClean="0"/>
              <a:t>Quinto nível de destaque</a:t>
            </a:r>
          </a:p>
          <a:p>
            <a:pPr lvl="4"/>
            <a:r>
              <a:rPr lang="en-GB" smtClean="0"/>
              <a:t>Sexto nível de destaque</a:t>
            </a:r>
          </a:p>
          <a:p>
            <a:pPr lvl="4"/>
            <a:r>
              <a:rPr lang="en-GB" smtClean="0"/>
              <a:t>Sétimo nível de destaque</a:t>
            </a:r>
          </a:p>
          <a:p>
            <a:pPr lvl="4"/>
            <a:r>
              <a:rPr lang="en-GB" smtClean="0"/>
              <a:t>Oitavo nível de destaque</a:t>
            </a:r>
          </a:p>
          <a:p>
            <a:pPr lvl="4"/>
            <a:r>
              <a:rPr lang="en-GB" smtClean="0"/>
              <a:t>Nono nível de destaque</a:t>
            </a: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661988" y="203200"/>
            <a:ext cx="7718425" cy="1433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Faça clique para editar o formato do texto do título</a:t>
            </a: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ftr"/>
          </p:nvPr>
        </p:nvSpPr>
        <p:spPr bwMode="auto">
          <a:xfrm>
            <a:off x="1676400" y="6496050"/>
            <a:ext cx="1065213" cy="322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144000" tIns="684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723900" algn="l"/>
              </a:tabLst>
              <a:defRPr sz="1000" b="1">
                <a:solidFill>
                  <a:srgbClr val="4B08A1"/>
                </a:solidFill>
                <a:latin typeface="Times New Roman" pitchFamily="16" charset="0"/>
              </a:defRPr>
            </a:lvl1pPr>
          </a:lstStyle>
          <a:p>
            <a:r>
              <a:rPr lang="pt-PT"/>
              <a:t>www.ipst.pt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sldNum"/>
          </p:nvPr>
        </p:nvSpPr>
        <p:spPr bwMode="auto">
          <a:xfrm>
            <a:off x="755650" y="6505575"/>
            <a:ext cx="766763" cy="322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144000" tIns="684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723900" algn="l"/>
              </a:tabLst>
              <a:defRPr sz="800" b="1">
                <a:solidFill>
                  <a:srgbClr val="4B08A1"/>
                </a:solidFill>
                <a:latin typeface="Times New Roman" pitchFamily="16" charset="0"/>
              </a:defRPr>
            </a:lvl1pPr>
          </a:lstStyle>
          <a:p>
            <a:fld id="{7560AA9B-D8B2-4112-8F44-F3FACA600F52}" type="slidenum">
              <a:rPr lang="en-US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FF"/>
          </a:solidFill>
          <a:latin typeface="+mj-lt"/>
          <a:ea typeface="+mj-ea"/>
          <a:cs typeface="+mj-cs"/>
        </a:defRPr>
      </a:lvl1pPr>
      <a:lvl2pPr marL="742950" indent="-28575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FF"/>
          </a:solidFill>
          <a:latin typeface="Arial" charset="0"/>
          <a:ea typeface="SimSun" charset="-122"/>
        </a:defRPr>
      </a:lvl2pPr>
      <a:lvl3pPr marL="11430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FF"/>
          </a:solidFill>
          <a:latin typeface="Arial" charset="0"/>
          <a:ea typeface="SimSun" charset="-122"/>
        </a:defRPr>
      </a:lvl3pPr>
      <a:lvl4pPr marL="16002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FF"/>
          </a:solidFill>
          <a:latin typeface="Arial" charset="0"/>
          <a:ea typeface="SimSun" charset="-122"/>
        </a:defRPr>
      </a:lvl4pPr>
      <a:lvl5pPr marL="20574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FF"/>
          </a:solidFill>
          <a:latin typeface="Arial" charset="0"/>
          <a:ea typeface="SimSun" charset="-122"/>
        </a:defRPr>
      </a:lvl5pPr>
      <a:lvl6pPr marL="25146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FF"/>
          </a:solidFill>
          <a:latin typeface="Arial" charset="0"/>
          <a:ea typeface="SimSun" charset="-122"/>
        </a:defRPr>
      </a:lvl6pPr>
      <a:lvl7pPr marL="29718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FF"/>
          </a:solidFill>
          <a:latin typeface="Arial" charset="0"/>
          <a:ea typeface="SimSun" charset="-122"/>
        </a:defRPr>
      </a:lvl7pPr>
      <a:lvl8pPr marL="34290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FF"/>
          </a:solidFill>
          <a:latin typeface="Arial" charset="0"/>
          <a:ea typeface="SimSun" charset="-122"/>
        </a:defRPr>
      </a:lvl8pPr>
      <a:lvl9pPr marL="38862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FF"/>
          </a:solidFill>
          <a:latin typeface="Arial" charset="0"/>
          <a:ea typeface="SimSun" charset="-122"/>
        </a:defRPr>
      </a:lvl9pPr>
    </p:titleStyle>
    <p:bodyStyle>
      <a:lvl1pPr marL="342900" indent="-34290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17347D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17347D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17347D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17347D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17347D"/>
          </a:solidFill>
          <a:latin typeface="+mn-lt"/>
          <a:ea typeface="+mn-ea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17347D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17347D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17347D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17347D"/>
          </a:solidFill>
          <a:latin typeface="+mn-lt"/>
          <a:ea typeface="+mn-ea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457200" y="6497638"/>
            <a:ext cx="8686800" cy="360362"/>
          </a:xfrm>
          <a:prstGeom prst="rect">
            <a:avLst/>
          </a:prstGeom>
          <a:solidFill>
            <a:srgbClr val="87D9C2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471488" y="0"/>
            <a:ext cx="8675687" cy="1446213"/>
          </a:xfrm>
          <a:prstGeom prst="rect">
            <a:avLst/>
          </a:prstGeom>
          <a:solidFill>
            <a:srgbClr val="87D9C2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5123" name="Line 3"/>
          <p:cNvSpPr>
            <a:spLocks noChangeShapeType="1"/>
          </p:cNvSpPr>
          <p:nvPr/>
        </p:nvSpPr>
        <p:spPr bwMode="auto">
          <a:xfrm flipV="1">
            <a:off x="1524000" y="6572250"/>
            <a:ext cx="1588" cy="182563"/>
          </a:xfrm>
          <a:prstGeom prst="line">
            <a:avLst/>
          </a:prstGeom>
          <a:noFill/>
          <a:ln w="3240">
            <a:solidFill>
              <a:srgbClr val="9B8C75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686800" y="3352800"/>
            <a:ext cx="238125" cy="771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067550" y="6248400"/>
            <a:ext cx="1800225" cy="571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5126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381000"/>
            <a:ext cx="6475413" cy="819150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vert="horz" wrap="square" lIns="9144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Faça clique para editar o formato do texto do títuloClique para editar o estilo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8304213" cy="4494213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vert="horz" wrap="square" lIns="9144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Faça clique para editar o formato do texto do destaque</a:t>
            </a:r>
          </a:p>
          <a:p>
            <a:pPr lvl="1"/>
            <a:r>
              <a:rPr lang="en-GB" smtClean="0"/>
              <a:t>Segundo nível de destaque</a:t>
            </a:r>
          </a:p>
          <a:p>
            <a:pPr lvl="2"/>
            <a:r>
              <a:rPr lang="en-GB" smtClean="0"/>
              <a:t>Terceiro nível de destaque</a:t>
            </a:r>
          </a:p>
          <a:p>
            <a:pPr lvl="3"/>
            <a:r>
              <a:rPr lang="en-GB" smtClean="0"/>
              <a:t>Quarto nível de destaque</a:t>
            </a:r>
          </a:p>
          <a:p>
            <a:pPr lvl="4"/>
            <a:r>
              <a:rPr lang="en-GB" smtClean="0"/>
              <a:t>Quinto nível de destaque</a:t>
            </a:r>
          </a:p>
          <a:p>
            <a:pPr lvl="4"/>
            <a:r>
              <a:rPr lang="en-GB" smtClean="0"/>
              <a:t>Sexto nível de destaque</a:t>
            </a:r>
          </a:p>
          <a:p>
            <a:pPr lvl="4"/>
            <a:r>
              <a:rPr lang="en-GB" smtClean="0"/>
              <a:t>Sétimo nível de destaque</a:t>
            </a:r>
          </a:p>
          <a:p>
            <a:pPr lvl="4"/>
            <a:r>
              <a:rPr lang="en-GB" smtClean="0"/>
              <a:t>Oitavo nível de destaque</a:t>
            </a:r>
          </a:p>
          <a:p>
            <a:pPr lvl="0"/>
            <a:r>
              <a:rPr lang="en-GB" smtClean="0"/>
              <a:t>Nono nível de destaqueClique para editar os estilos</a:t>
            </a:r>
          </a:p>
          <a:p>
            <a:pPr lvl="1"/>
            <a:r>
              <a:rPr lang="en-GB" smtClean="0"/>
              <a:t>Segundo nível</a:t>
            </a:r>
          </a:p>
          <a:p>
            <a:pPr lvl="2"/>
            <a:r>
              <a:rPr lang="en-GB" smtClean="0"/>
              <a:t>Terceiro nível</a:t>
            </a:r>
          </a:p>
          <a:p>
            <a:pPr lvl="3"/>
            <a:r>
              <a:rPr lang="en-GB" smtClean="0"/>
              <a:t>Quarto nível</a:t>
            </a:r>
          </a:p>
          <a:p>
            <a:pPr lvl="4"/>
            <a:r>
              <a:rPr lang="en-GB" smtClean="0"/>
              <a:t>Quinto nível</a:t>
            </a: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ftr"/>
          </p:nvPr>
        </p:nvSpPr>
        <p:spPr bwMode="auto">
          <a:xfrm>
            <a:off x="1676400" y="6496050"/>
            <a:ext cx="1065213" cy="322263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vert="horz" wrap="square" lIns="91440" tIns="68400" rIns="91440" bIns="45720" numCol="1" anchor="t" anchorCtr="0" compatLnSpc="1">
            <a:prstTxWarp prst="textNoShape">
              <a:avLst/>
            </a:prstTxWarp>
          </a:bodyPr>
          <a:lstStyle>
            <a:lvl1pPr>
              <a:tabLst>
                <a:tab pos="723900" algn="l"/>
              </a:tabLst>
              <a:defRPr sz="1100" b="1">
                <a:solidFill>
                  <a:srgbClr val="4B08A1"/>
                </a:solidFill>
              </a:defRPr>
            </a:lvl1pPr>
          </a:lstStyle>
          <a:p>
            <a:r>
              <a:rPr lang="pt-PT"/>
              <a:t>www.ipst.pt</a:t>
            </a: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sldNum"/>
          </p:nvPr>
        </p:nvSpPr>
        <p:spPr bwMode="auto">
          <a:xfrm>
            <a:off x="755650" y="6505575"/>
            <a:ext cx="766763" cy="322263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vert="horz" wrap="square" lIns="144000" tIns="68400" rIns="91440" bIns="45720" numCol="1" anchor="t" anchorCtr="0" compatLnSpc="1">
            <a:prstTxWarp prst="textNoShape">
              <a:avLst/>
            </a:prstTxWarp>
          </a:bodyPr>
          <a:lstStyle>
            <a:lvl1pPr>
              <a:tabLst>
                <a:tab pos="723900" algn="l"/>
              </a:tabLst>
              <a:defRPr sz="800" b="1">
                <a:solidFill>
                  <a:srgbClr val="4B08A1"/>
                </a:solidFill>
              </a:defRPr>
            </a:lvl1pPr>
          </a:lstStyle>
          <a:p>
            <a:fld id="{D37C1948-E234-4110-BE60-253776841298}" type="slidenum">
              <a:rPr lang="pt-PT"/>
              <a:pPr/>
              <a:t>‹nº›</a:t>
            </a:fld>
            <a:endParaRPr lang="pt-PT"/>
          </a:p>
        </p:txBody>
      </p:sp>
      <p:sp>
        <p:nvSpPr>
          <p:cNvPr id="5130" name="Line 10"/>
          <p:cNvSpPr>
            <a:spLocks noChangeShapeType="1"/>
          </p:cNvSpPr>
          <p:nvPr/>
        </p:nvSpPr>
        <p:spPr bwMode="auto">
          <a:xfrm flipV="1">
            <a:off x="1524000" y="6572250"/>
            <a:ext cx="1588" cy="182563"/>
          </a:xfrm>
          <a:prstGeom prst="line">
            <a:avLst/>
          </a:prstGeom>
          <a:noFill/>
          <a:ln w="3240">
            <a:solidFill>
              <a:srgbClr val="9B8C75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5131" name="Rectangle 11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6813"/>
            <a:ext cx="2128838" cy="4714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17347D"/>
          </a:solidFill>
          <a:latin typeface="+mj-lt"/>
          <a:ea typeface="+mj-ea"/>
          <a:cs typeface="+mj-cs"/>
        </a:defRPr>
      </a:lvl1pPr>
      <a:lvl2pPr marL="742950" indent="-285750" algn="l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17347D"/>
          </a:solidFill>
          <a:latin typeface="Arial" charset="0"/>
          <a:ea typeface="SimSun" charset="-122"/>
        </a:defRPr>
      </a:lvl2pPr>
      <a:lvl3pPr marL="1143000" indent="-228600" algn="l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17347D"/>
          </a:solidFill>
          <a:latin typeface="Arial" charset="0"/>
          <a:ea typeface="SimSun" charset="-122"/>
        </a:defRPr>
      </a:lvl3pPr>
      <a:lvl4pPr marL="1600200" indent="-228600" algn="l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17347D"/>
          </a:solidFill>
          <a:latin typeface="Arial" charset="0"/>
          <a:ea typeface="SimSun" charset="-122"/>
        </a:defRPr>
      </a:lvl4pPr>
      <a:lvl5pPr marL="2057400" indent="-228600" algn="l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17347D"/>
          </a:solidFill>
          <a:latin typeface="Arial" charset="0"/>
          <a:ea typeface="SimSun" charset="-122"/>
        </a:defRPr>
      </a:lvl5pPr>
      <a:lvl6pPr marL="2514600" indent="-228600" algn="l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17347D"/>
          </a:solidFill>
          <a:latin typeface="Arial" charset="0"/>
          <a:ea typeface="SimSun" charset="-122"/>
        </a:defRPr>
      </a:lvl6pPr>
      <a:lvl7pPr marL="2971800" indent="-228600" algn="l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17347D"/>
          </a:solidFill>
          <a:latin typeface="Arial" charset="0"/>
          <a:ea typeface="SimSun" charset="-122"/>
        </a:defRPr>
      </a:lvl7pPr>
      <a:lvl8pPr marL="3429000" indent="-228600" algn="l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17347D"/>
          </a:solidFill>
          <a:latin typeface="Arial" charset="0"/>
          <a:ea typeface="SimSun" charset="-122"/>
        </a:defRPr>
      </a:lvl8pPr>
      <a:lvl9pPr marL="3886200" indent="-228600" algn="l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17347D"/>
          </a:solidFill>
          <a:latin typeface="Arial" charset="0"/>
          <a:ea typeface="SimSun" charset="-122"/>
        </a:defRPr>
      </a:lvl9pPr>
    </p:titleStyle>
    <p:bodyStyle>
      <a:lvl1pPr marL="342900" indent="-342900" algn="l" defTabSz="449263" rtl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17347D"/>
          </a:solidFill>
          <a:latin typeface="+mn-lt"/>
          <a:ea typeface="+mn-ea"/>
          <a:cs typeface="+mn-cs"/>
        </a:defRPr>
      </a:lvl1pPr>
      <a:lvl2pPr marL="742950" indent="-285750" algn="l" defTabSz="449263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17347D"/>
          </a:solidFill>
          <a:latin typeface="+mn-lt"/>
          <a:ea typeface="+mn-ea"/>
        </a:defRPr>
      </a:lvl2pPr>
      <a:lvl3pPr marL="1143000" indent="-228600" algn="l" defTabSz="449263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17347D"/>
          </a:solidFill>
          <a:latin typeface="+mn-lt"/>
          <a:ea typeface="+mn-ea"/>
        </a:defRPr>
      </a:lvl3pPr>
      <a:lvl4pPr marL="1600200" indent="-228600" algn="l" defTabSz="449263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17347D"/>
          </a:solidFill>
          <a:latin typeface="+mn-lt"/>
          <a:ea typeface="+mn-ea"/>
        </a:defRPr>
      </a:lvl4pPr>
      <a:lvl5pPr marL="20574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17347D"/>
          </a:solidFill>
          <a:latin typeface="+mn-lt"/>
          <a:ea typeface="+mn-ea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17347D"/>
          </a:solidFill>
          <a:latin typeface="+mn-lt"/>
          <a:ea typeface="+mn-ea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17347D"/>
          </a:solidFill>
          <a:latin typeface="+mn-lt"/>
          <a:ea typeface="+mn-ea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17347D"/>
          </a:solidFill>
          <a:latin typeface="+mn-lt"/>
          <a:ea typeface="+mn-ea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17347D"/>
          </a:solidFill>
          <a:latin typeface="+mn-lt"/>
          <a:ea typeface="+mn-ea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aptura de ecrã - 2013-07-24, 21.52.49.png"/>
          <p:cNvPicPr>
            <a:picLocks noChangeAspect="1"/>
          </p:cNvPicPr>
          <p:nvPr/>
        </p:nvPicPr>
        <p:blipFill>
          <a:blip r:embed="rId2" cstate="print"/>
          <a:srcRect l="7758" t="4327" r="8760" b="2400"/>
          <a:stretch>
            <a:fillRect/>
          </a:stretch>
        </p:blipFill>
        <p:spPr>
          <a:xfrm>
            <a:off x="-1" y="0"/>
            <a:ext cx="9195955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2204864"/>
            <a:ext cx="6336704" cy="3643338"/>
          </a:xfrm>
        </p:spPr>
        <p:txBody>
          <a:bodyPr/>
          <a:lstStyle/>
          <a:p>
            <a:pPr indent="17463" algn="just"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pt-PT" dirty="0" smtClean="0">
              <a:solidFill>
                <a:srgbClr val="4B08A1"/>
              </a:solidFill>
              <a:latin typeface="Impact"/>
              <a:ea typeface="SimSun" charset="-122"/>
              <a:cs typeface="Impact"/>
            </a:endParaRPr>
          </a:p>
          <a:p>
            <a:pPr indent="17463" algn="just"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pt-PT" sz="3200" b="1" dirty="0" smtClean="0">
                <a:solidFill>
                  <a:schemeClr val="tx1"/>
                </a:solidFill>
                <a:latin typeface="Arial Narrow"/>
                <a:ea typeface="SimSun" charset="-122"/>
                <a:cs typeface="Arial Narrow"/>
              </a:rPr>
              <a:t>Há doenças como as Leucemias e alguns tipos de </a:t>
            </a:r>
            <a:r>
              <a:rPr lang="pt-PT" sz="3200" b="1" dirty="0" err="1" smtClean="0">
                <a:solidFill>
                  <a:schemeClr val="tx1"/>
                </a:solidFill>
                <a:latin typeface="Arial Narrow"/>
                <a:ea typeface="SimSun" charset="-122"/>
                <a:cs typeface="Arial Narrow"/>
              </a:rPr>
              <a:t>Linfomas</a:t>
            </a:r>
            <a:r>
              <a:rPr lang="pt-PT" sz="3200" b="1" dirty="0" smtClean="0">
                <a:solidFill>
                  <a:schemeClr val="tx1"/>
                </a:solidFill>
                <a:latin typeface="Arial Narrow"/>
                <a:ea typeface="SimSun" charset="-122"/>
                <a:cs typeface="Arial Narrow"/>
              </a:rPr>
              <a:t>, entre outras, que podem ser curadas através de um Transplante de Medula Óssea.</a:t>
            </a:r>
          </a:p>
          <a:p>
            <a:endParaRPr lang="pt-PT" dirty="0"/>
          </a:p>
        </p:txBody>
      </p:sp>
      <p:sp>
        <p:nvSpPr>
          <p:cNvPr id="4" name="Rectangle 3"/>
          <p:cNvSpPr/>
          <p:nvPr/>
        </p:nvSpPr>
        <p:spPr bwMode="auto">
          <a:xfrm>
            <a:off x="6858000" y="0"/>
            <a:ext cx="2286000" cy="4343400"/>
          </a:xfrm>
          <a:prstGeom prst="rect">
            <a:avLst/>
          </a:prstGeom>
          <a:solidFill>
            <a:srgbClr val="39059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pt-PT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5" name="Picture 4" descr="Captura de ecrã - 2013-07-24, 23.22.19.png"/>
          <p:cNvPicPr>
            <a:picLocks noChangeAspect="1"/>
          </p:cNvPicPr>
          <p:nvPr/>
        </p:nvPicPr>
        <p:blipFill>
          <a:blip r:embed="rId2" cstate="print"/>
          <a:srcRect l="9872" t="-2752" r="6216" b="459"/>
          <a:stretch>
            <a:fillRect/>
          </a:stretch>
        </p:blipFill>
        <p:spPr>
          <a:xfrm>
            <a:off x="6855279" y="4343400"/>
            <a:ext cx="2288721" cy="2514600"/>
          </a:xfrm>
          <a:prstGeom prst="rect">
            <a:avLst/>
          </a:prstGeom>
        </p:spPr>
      </p:pic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7010400" y="2895600"/>
            <a:ext cx="21336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>
              <a:spcBef>
                <a:spcPct val="0"/>
              </a:spcBef>
            </a:pPr>
            <a:r>
              <a:rPr lang="pt-PT" sz="1600" dirty="0">
                <a:solidFill>
                  <a:srgbClr val="F2F2F2"/>
                </a:solidFill>
                <a:latin typeface="Arial" charset="0"/>
                <a:cs typeface="Arial" charset="0"/>
              </a:rPr>
              <a:t>Instituto Português do Sangue e da Transplantação, IP</a:t>
            </a:r>
          </a:p>
        </p:txBody>
      </p:sp>
      <p:sp>
        <p:nvSpPr>
          <p:cNvPr id="8" name="Título 1"/>
          <p:cNvSpPr txBox="1">
            <a:spLocks/>
          </p:cNvSpPr>
          <p:nvPr/>
        </p:nvSpPr>
        <p:spPr bwMode="auto">
          <a:xfrm>
            <a:off x="571472" y="428604"/>
            <a:ext cx="5929354" cy="142876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kumimoji="0" lang="pt-PT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Impact" pitchFamily="34" charset="0"/>
                <a:ea typeface="SimSun" charset="-122"/>
                <a:cs typeface="+mj-cs"/>
              </a:rPr>
              <a:t>INSCRIÇÃO DE POTENCIAIS DADORES DE MEDULA ÓSSEA . . .  </a:t>
            </a:r>
            <a:endParaRPr kumimoji="0" lang="pt-PT" sz="32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Impact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610336" y="2258825"/>
            <a:ext cx="5977888" cy="3330415"/>
          </a:xfrm>
        </p:spPr>
        <p:txBody>
          <a:bodyPr/>
          <a:lstStyle/>
          <a:p>
            <a:pPr marL="0" indent="17463" algn="just"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pt-PT" dirty="0" smtClean="0">
              <a:solidFill>
                <a:srgbClr val="4B08A1"/>
              </a:solidFill>
              <a:latin typeface="Impact"/>
              <a:ea typeface="SimSun" charset="-122"/>
              <a:cs typeface="Impact"/>
            </a:endParaRPr>
          </a:p>
          <a:p>
            <a:pPr marL="0" indent="17463" algn="just"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pt-PT" sz="3200" b="1" dirty="0" smtClean="0">
                <a:solidFill>
                  <a:schemeClr val="tx1"/>
                </a:solidFill>
                <a:latin typeface="Arial Narrow"/>
                <a:ea typeface="SimSun" charset="-122"/>
                <a:cs typeface="Arial Narrow"/>
              </a:rPr>
              <a:t>Estes doentes só têm </a:t>
            </a:r>
            <a:r>
              <a:rPr lang="pt-PT" sz="3200" b="1" dirty="0" smtClean="0">
                <a:solidFill>
                  <a:srgbClr val="FF0000"/>
                </a:solidFill>
                <a:latin typeface="Arial Narrow"/>
                <a:ea typeface="SimSun" charset="-122"/>
                <a:cs typeface="Arial Narrow"/>
              </a:rPr>
              <a:t>25% </a:t>
            </a:r>
            <a:r>
              <a:rPr lang="pt-PT" sz="3200" b="1" dirty="0" smtClean="0">
                <a:solidFill>
                  <a:schemeClr val="tx1"/>
                </a:solidFill>
                <a:latin typeface="Arial Narrow"/>
                <a:ea typeface="SimSun" charset="-122"/>
                <a:cs typeface="Arial Narrow"/>
              </a:rPr>
              <a:t>de hipóteses de terem um irmão igual, e a percentagem de encontrarem um dador compatível não aparentado é de </a:t>
            </a:r>
            <a:r>
              <a:rPr lang="pt-PT" sz="3200" b="1" dirty="0" smtClean="0">
                <a:solidFill>
                  <a:srgbClr val="FF0000"/>
                </a:solidFill>
                <a:latin typeface="Arial Narrow"/>
                <a:ea typeface="SimSun" charset="-122"/>
                <a:cs typeface="Arial Narrow"/>
              </a:rPr>
              <a:t>1/1000</a:t>
            </a:r>
            <a:r>
              <a:rPr lang="pt-PT" sz="3200" b="1" dirty="0" smtClean="0">
                <a:solidFill>
                  <a:schemeClr val="tx1"/>
                </a:solidFill>
                <a:latin typeface="Arial Narrow"/>
                <a:ea typeface="SimSun" charset="-122"/>
                <a:cs typeface="Arial Narrow"/>
              </a:rPr>
              <a:t>.</a:t>
            </a:r>
          </a:p>
          <a:p>
            <a:endParaRPr lang="pt-PT" dirty="0"/>
          </a:p>
        </p:txBody>
      </p:sp>
      <p:sp>
        <p:nvSpPr>
          <p:cNvPr id="4" name="Rectangle 3"/>
          <p:cNvSpPr/>
          <p:nvPr/>
        </p:nvSpPr>
        <p:spPr bwMode="auto">
          <a:xfrm>
            <a:off x="6858000" y="0"/>
            <a:ext cx="2286000" cy="4343400"/>
          </a:xfrm>
          <a:prstGeom prst="rect">
            <a:avLst/>
          </a:prstGeom>
          <a:solidFill>
            <a:srgbClr val="39059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pt-PT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5" name="Picture 4" descr="Captura de ecrã - 2013-07-24, 23.22.19.png"/>
          <p:cNvPicPr>
            <a:picLocks noChangeAspect="1"/>
          </p:cNvPicPr>
          <p:nvPr/>
        </p:nvPicPr>
        <p:blipFill>
          <a:blip r:embed="rId2" cstate="print"/>
          <a:srcRect l="9872" t="-2752" r="6216" b="459"/>
          <a:stretch>
            <a:fillRect/>
          </a:stretch>
        </p:blipFill>
        <p:spPr>
          <a:xfrm>
            <a:off x="6855279" y="4343400"/>
            <a:ext cx="2288721" cy="2514600"/>
          </a:xfrm>
          <a:prstGeom prst="rect">
            <a:avLst/>
          </a:prstGeom>
        </p:spPr>
      </p:pic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7010400" y="2895600"/>
            <a:ext cx="21336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>
              <a:spcBef>
                <a:spcPct val="0"/>
              </a:spcBef>
            </a:pPr>
            <a:r>
              <a:rPr lang="pt-PT" sz="1600" dirty="0">
                <a:solidFill>
                  <a:srgbClr val="F2F2F2"/>
                </a:solidFill>
                <a:latin typeface="Arial" charset="0"/>
                <a:cs typeface="Arial" charset="0"/>
              </a:rPr>
              <a:t>Instituto Português do Sangue e da Transplantação, IP</a:t>
            </a:r>
          </a:p>
        </p:txBody>
      </p:sp>
      <p:sp>
        <p:nvSpPr>
          <p:cNvPr id="8" name="Título 1"/>
          <p:cNvSpPr txBox="1">
            <a:spLocks/>
          </p:cNvSpPr>
          <p:nvPr/>
        </p:nvSpPr>
        <p:spPr bwMode="auto">
          <a:xfrm>
            <a:off x="571472" y="428604"/>
            <a:ext cx="5929354" cy="142876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kumimoji="0" lang="pt-PT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Impact" pitchFamily="34" charset="0"/>
                <a:ea typeface="SimSun" charset="-122"/>
                <a:cs typeface="+mj-cs"/>
              </a:rPr>
              <a:t>INSCRIÇÃO DE POTENCIAIS DADORES DE MEDULA ÓSSEA . . .  </a:t>
            </a:r>
            <a:endParaRPr kumimoji="0" lang="pt-PT" sz="32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Impact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40608" y="2001950"/>
            <a:ext cx="5543560" cy="3587290"/>
          </a:xfrm>
        </p:spPr>
        <p:txBody>
          <a:bodyPr/>
          <a:lstStyle/>
          <a:p>
            <a:pPr>
              <a:lnSpc>
                <a:spcPts val="3988"/>
              </a:lnSpc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pt-PT" dirty="0" smtClean="0">
              <a:solidFill>
                <a:srgbClr val="4B08A1"/>
              </a:solidFill>
              <a:latin typeface="Impact"/>
              <a:ea typeface="SimSun" charset="-122"/>
              <a:cs typeface="Impact"/>
            </a:endParaRPr>
          </a:p>
          <a:p>
            <a:pPr marL="0" indent="17463">
              <a:lnSpc>
                <a:spcPts val="3988"/>
              </a:lnSpc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pt-PT" sz="3200" b="1" dirty="0" smtClean="0">
                <a:solidFill>
                  <a:schemeClr val="tx1"/>
                </a:solidFill>
                <a:latin typeface="Arial Narrow" pitchFamily="34" charset="0"/>
                <a:ea typeface="SimSun" charset="-122"/>
              </a:rPr>
              <a:t>O REGISTO PORTUGUÊS DE DADORES DE MEDULA ÓSSEA existe para que se possam encontrar DADORES para estes casos.  </a:t>
            </a:r>
          </a:p>
          <a:p>
            <a:endParaRPr lang="pt-PT" dirty="0"/>
          </a:p>
        </p:txBody>
      </p:sp>
      <p:sp>
        <p:nvSpPr>
          <p:cNvPr id="4" name="Rectangle 3"/>
          <p:cNvSpPr/>
          <p:nvPr/>
        </p:nvSpPr>
        <p:spPr bwMode="auto">
          <a:xfrm>
            <a:off x="6858000" y="0"/>
            <a:ext cx="2286000" cy="4343400"/>
          </a:xfrm>
          <a:prstGeom prst="rect">
            <a:avLst/>
          </a:prstGeom>
          <a:solidFill>
            <a:srgbClr val="39059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pt-PT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5" name="Picture 4" descr="Captura de ecrã - 2013-07-24, 23.22.19.png"/>
          <p:cNvPicPr>
            <a:picLocks noChangeAspect="1"/>
          </p:cNvPicPr>
          <p:nvPr/>
        </p:nvPicPr>
        <p:blipFill>
          <a:blip r:embed="rId2" cstate="print"/>
          <a:srcRect l="9872" t="-2752" r="6216" b="459"/>
          <a:stretch>
            <a:fillRect/>
          </a:stretch>
        </p:blipFill>
        <p:spPr>
          <a:xfrm>
            <a:off x="6855279" y="4343400"/>
            <a:ext cx="2288721" cy="2514600"/>
          </a:xfrm>
          <a:prstGeom prst="rect">
            <a:avLst/>
          </a:prstGeom>
        </p:spPr>
      </p:pic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7010400" y="2895600"/>
            <a:ext cx="21336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>
              <a:spcBef>
                <a:spcPct val="0"/>
              </a:spcBef>
            </a:pPr>
            <a:r>
              <a:rPr lang="pt-PT" sz="1600" dirty="0">
                <a:solidFill>
                  <a:srgbClr val="F2F2F2"/>
                </a:solidFill>
                <a:latin typeface="Arial" charset="0"/>
                <a:cs typeface="Arial" charset="0"/>
              </a:rPr>
              <a:t>Instituto Português do Sangue e da Transplantação, IP</a:t>
            </a:r>
          </a:p>
        </p:txBody>
      </p:sp>
      <p:sp>
        <p:nvSpPr>
          <p:cNvPr id="8" name="Título 1"/>
          <p:cNvSpPr txBox="1">
            <a:spLocks/>
          </p:cNvSpPr>
          <p:nvPr/>
        </p:nvSpPr>
        <p:spPr bwMode="auto">
          <a:xfrm>
            <a:off x="571472" y="428604"/>
            <a:ext cx="5929354" cy="142876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kumimoji="0" lang="pt-PT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Impact" pitchFamily="34" charset="0"/>
                <a:ea typeface="SimSun" charset="-122"/>
                <a:cs typeface="+mj-cs"/>
              </a:rPr>
              <a:t>INSCRIÇÃO DE POTENCIAIS DADORES DE MEDULA ÓSSEA . . .  </a:t>
            </a:r>
            <a:endParaRPr kumimoji="0" lang="pt-PT" sz="32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Impact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39552" y="2204864"/>
            <a:ext cx="5112568" cy="2880320"/>
          </a:xfrm>
        </p:spPr>
        <p:txBody>
          <a:bodyPr/>
          <a:lstStyle/>
          <a:p>
            <a:pPr algn="just"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pt-PT" dirty="0" smtClean="0">
              <a:solidFill>
                <a:srgbClr val="4B08A1"/>
              </a:solidFill>
              <a:latin typeface="Impact"/>
              <a:ea typeface="SimSun" charset="-122"/>
              <a:cs typeface="Impact"/>
            </a:endParaRPr>
          </a:p>
          <a:p>
            <a:pPr algn="just"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pt-PT" sz="3200" b="1" dirty="0" smtClean="0">
                <a:solidFill>
                  <a:schemeClr val="tx1"/>
                </a:solidFill>
                <a:latin typeface="Arial Narrow" pitchFamily="34" charset="0"/>
                <a:ea typeface="SimSun" charset="-122"/>
                <a:cs typeface="Arial Narrow"/>
              </a:rPr>
              <a:t>Só Precisa de:</a:t>
            </a:r>
          </a:p>
          <a:p>
            <a:pPr algn="just"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pt-PT" sz="3200" b="1" dirty="0" smtClean="0">
                <a:solidFill>
                  <a:schemeClr val="tx1"/>
                </a:solidFill>
                <a:latin typeface="Arial Narrow" pitchFamily="34" charset="0"/>
                <a:ea typeface="SimSun" charset="-122"/>
                <a:cs typeface="Arial Narrow"/>
              </a:rPr>
              <a:t>Pesar pelo menos </a:t>
            </a:r>
            <a:r>
              <a:rPr lang="pt-PT" sz="3200" b="1" dirty="0" smtClean="0">
                <a:solidFill>
                  <a:srgbClr val="FF0000"/>
                </a:solidFill>
                <a:latin typeface="Arial Narrow" pitchFamily="34" charset="0"/>
                <a:ea typeface="SimSun" charset="-122"/>
                <a:cs typeface="Arial Narrow"/>
              </a:rPr>
              <a:t>50Kgs</a:t>
            </a:r>
            <a:r>
              <a:rPr lang="pt-PT" sz="3200" b="1" dirty="0" smtClean="0">
                <a:solidFill>
                  <a:schemeClr val="tx1"/>
                </a:solidFill>
                <a:latin typeface="Arial Narrow" pitchFamily="34" charset="0"/>
                <a:ea typeface="SimSun" charset="-122"/>
                <a:cs typeface="Arial Narrow"/>
              </a:rPr>
              <a:t>,</a:t>
            </a:r>
          </a:p>
          <a:p>
            <a:pPr algn="just"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pt-PT" sz="3200" b="1" dirty="0" smtClean="0">
                <a:solidFill>
                  <a:schemeClr val="tx1"/>
                </a:solidFill>
                <a:latin typeface="Arial Narrow" pitchFamily="34" charset="0"/>
                <a:ea typeface="SimSun" charset="-122"/>
                <a:cs typeface="Arial Narrow"/>
              </a:rPr>
              <a:t>Entre </a:t>
            </a:r>
            <a:r>
              <a:rPr lang="pt-PT" sz="3200" b="1" dirty="0" smtClean="0">
                <a:solidFill>
                  <a:srgbClr val="FF0000"/>
                </a:solidFill>
                <a:latin typeface="Arial Narrow" pitchFamily="34" charset="0"/>
                <a:ea typeface="SimSun" charset="-122"/>
                <a:cs typeface="Arial Narrow"/>
              </a:rPr>
              <a:t>18 a 45 anos </a:t>
            </a:r>
            <a:r>
              <a:rPr lang="pt-PT" sz="3200" b="1" dirty="0" smtClean="0">
                <a:solidFill>
                  <a:schemeClr val="tx1"/>
                </a:solidFill>
                <a:latin typeface="Arial Narrow" pitchFamily="34" charset="0"/>
                <a:ea typeface="SimSun" charset="-122"/>
                <a:cs typeface="Arial Narrow"/>
              </a:rPr>
              <a:t>de idade,</a:t>
            </a:r>
          </a:p>
          <a:p>
            <a:pPr algn="just"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pt-PT" sz="3200" b="1" dirty="0" smtClean="0">
                <a:solidFill>
                  <a:schemeClr val="tx1"/>
                </a:solidFill>
                <a:latin typeface="Arial Narrow" pitchFamily="34" charset="0"/>
                <a:ea typeface="SimSun" charset="-122"/>
                <a:cs typeface="Arial Narrow"/>
              </a:rPr>
              <a:t>Ser saudável.</a:t>
            </a:r>
          </a:p>
          <a:p>
            <a:endParaRPr lang="pt-PT" dirty="0"/>
          </a:p>
        </p:txBody>
      </p:sp>
      <p:sp>
        <p:nvSpPr>
          <p:cNvPr id="4" name="Rectangle 3"/>
          <p:cNvSpPr/>
          <p:nvPr/>
        </p:nvSpPr>
        <p:spPr bwMode="auto">
          <a:xfrm>
            <a:off x="6858000" y="0"/>
            <a:ext cx="2286000" cy="4343400"/>
          </a:xfrm>
          <a:prstGeom prst="rect">
            <a:avLst/>
          </a:prstGeom>
          <a:solidFill>
            <a:srgbClr val="39059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pt-PT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5" name="Picture 4" descr="Captura de ecrã - 2013-07-24, 23.22.19.png"/>
          <p:cNvPicPr>
            <a:picLocks noChangeAspect="1"/>
          </p:cNvPicPr>
          <p:nvPr/>
        </p:nvPicPr>
        <p:blipFill>
          <a:blip r:embed="rId2" cstate="print"/>
          <a:srcRect l="9872" t="-2752" r="6216" b="459"/>
          <a:stretch>
            <a:fillRect/>
          </a:stretch>
        </p:blipFill>
        <p:spPr>
          <a:xfrm>
            <a:off x="6855279" y="4343400"/>
            <a:ext cx="2288721" cy="2514600"/>
          </a:xfrm>
          <a:prstGeom prst="rect">
            <a:avLst/>
          </a:prstGeom>
        </p:spPr>
      </p:pic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7010400" y="2895600"/>
            <a:ext cx="21336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>
              <a:spcBef>
                <a:spcPct val="0"/>
              </a:spcBef>
            </a:pPr>
            <a:r>
              <a:rPr lang="pt-PT" sz="1600" dirty="0">
                <a:solidFill>
                  <a:srgbClr val="F2F2F2"/>
                </a:solidFill>
                <a:latin typeface="Arial" charset="0"/>
                <a:cs typeface="Arial" charset="0"/>
              </a:rPr>
              <a:t>Instituto Português do Sangue e da Transplantação, IP</a:t>
            </a:r>
          </a:p>
        </p:txBody>
      </p:sp>
      <p:sp>
        <p:nvSpPr>
          <p:cNvPr id="8" name="Título 1"/>
          <p:cNvSpPr txBox="1">
            <a:spLocks/>
          </p:cNvSpPr>
          <p:nvPr/>
        </p:nvSpPr>
        <p:spPr bwMode="auto">
          <a:xfrm>
            <a:off x="571472" y="428604"/>
            <a:ext cx="5929354" cy="142876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kumimoji="0" lang="pt-PT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Impact" pitchFamily="34" charset="0"/>
                <a:ea typeface="SimSun" charset="-122"/>
                <a:cs typeface="+mj-cs"/>
              </a:rPr>
              <a:t>INSCRIÇÃO DE POTENCIAIS DADORES DE MEDULA ÓSSEA . . .  </a:t>
            </a:r>
            <a:endParaRPr kumimoji="0" lang="pt-PT" sz="32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Impact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71472" y="1571612"/>
            <a:ext cx="8223278" cy="4767276"/>
          </a:xfrm>
        </p:spPr>
        <p:txBody>
          <a:bodyPr/>
          <a:lstStyle/>
          <a:p>
            <a:endParaRPr lang="pt-PT" dirty="0" smtClean="0"/>
          </a:p>
          <a:p>
            <a:endParaRPr lang="pt-PT" dirty="0" smtClean="0">
              <a:latin typeface="Britannic Bold" pitchFamily="34" charset="0"/>
            </a:endParaRPr>
          </a:p>
          <a:p>
            <a:r>
              <a:rPr lang="pt-PT" dirty="0" smtClean="0">
                <a:latin typeface="Britannic Bold" pitchFamily="34" charset="0"/>
              </a:rPr>
              <a:t>Em nome dos Doentes Portugueses e do IPST,IP…</a:t>
            </a:r>
          </a:p>
          <a:p>
            <a:endParaRPr lang="pt-PT" dirty="0" smtClean="0">
              <a:latin typeface="Britannic Bold" pitchFamily="34" charset="0"/>
            </a:endParaRPr>
          </a:p>
        </p:txBody>
      </p:sp>
      <p:sp>
        <p:nvSpPr>
          <p:cNvPr id="16" name="Título 1"/>
          <p:cNvSpPr>
            <a:spLocks noGrp="1"/>
          </p:cNvSpPr>
          <p:nvPr>
            <p:ph type="title"/>
          </p:nvPr>
        </p:nvSpPr>
        <p:spPr>
          <a:xfrm>
            <a:off x="601216" y="496890"/>
            <a:ext cx="2602632" cy="1131910"/>
          </a:xfrm>
        </p:spPr>
        <p:txBody>
          <a:bodyPr>
            <a:normAutofit/>
          </a:bodyPr>
          <a:lstStyle/>
          <a:p>
            <a:endParaRPr lang="pt-PT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611560" y="1844824"/>
            <a:ext cx="7920880" cy="2448272"/>
          </a:xfrm>
        </p:spPr>
        <p:txBody>
          <a:bodyPr/>
          <a:lstStyle/>
          <a:p>
            <a:pPr algn="ctr"/>
            <a:r>
              <a:rPr lang="pt-PT" sz="4000" dirty="0" smtClean="0">
                <a:latin typeface="Arial Narrow" pitchFamily="34" charset="0"/>
              </a:rPr>
              <a:t> </a:t>
            </a:r>
            <a:r>
              <a:rPr lang="pt-PT" sz="4000" b="1" dirty="0" smtClean="0">
                <a:solidFill>
                  <a:srgbClr val="FF0000"/>
                </a:solidFill>
                <a:latin typeface="Arial Narrow" pitchFamily="34" charset="0"/>
              </a:rPr>
              <a:t>OBRIGADA</a:t>
            </a:r>
            <a:r>
              <a:rPr lang="pt-PT" sz="4000" b="1" dirty="0" smtClean="0">
                <a:solidFill>
                  <a:schemeClr val="accent1"/>
                </a:solidFill>
                <a:latin typeface="Arial Narrow" pitchFamily="34" charset="0"/>
              </a:rPr>
              <a:t> </a:t>
            </a:r>
          </a:p>
          <a:p>
            <a:pPr algn="ctr"/>
            <a:r>
              <a:rPr lang="pt-PT" sz="4000" b="1" dirty="0" smtClean="0">
                <a:solidFill>
                  <a:schemeClr val="tx1"/>
                </a:solidFill>
                <a:latin typeface="Arial Narrow" pitchFamily="34" charset="0"/>
              </a:rPr>
              <a:t>por serem</a:t>
            </a:r>
          </a:p>
          <a:p>
            <a:pPr algn="ctr"/>
            <a:r>
              <a:rPr lang="pt-PT" sz="4000" b="1" dirty="0" smtClean="0">
                <a:solidFill>
                  <a:schemeClr val="tx1"/>
                </a:solidFill>
                <a:latin typeface="Arial Narrow" pitchFamily="34" charset="0"/>
              </a:rPr>
              <a:t>ESSENCIAIS Á VIDA</a:t>
            </a:r>
            <a:r>
              <a:rPr lang="pt-PT" sz="4000" b="1" dirty="0" smtClean="0">
                <a:latin typeface="Arial Narrow" pitchFamily="34" charset="0"/>
              </a:rPr>
              <a:t>!!!</a:t>
            </a:r>
          </a:p>
          <a:p>
            <a:pPr algn="just"/>
            <a:endParaRPr lang="pt-PT" sz="3600" dirty="0">
              <a:latin typeface="Arial Narrow" pitchFamily="34" charset="0"/>
            </a:endParaRPr>
          </a:p>
        </p:txBody>
      </p:sp>
      <p:sp>
        <p:nvSpPr>
          <p:cNvPr id="11" name="Título 1"/>
          <p:cNvSpPr>
            <a:spLocks noGrp="1"/>
          </p:cNvSpPr>
          <p:nvPr>
            <p:ph type="title"/>
          </p:nvPr>
        </p:nvSpPr>
        <p:spPr>
          <a:xfrm>
            <a:off x="601216" y="496890"/>
            <a:ext cx="2602632" cy="1131910"/>
          </a:xfrm>
        </p:spPr>
        <p:txBody>
          <a:bodyPr>
            <a:normAutofit fontScale="90000"/>
          </a:bodyPr>
          <a:lstStyle/>
          <a:p>
            <a:r>
              <a:rPr lang="pt-PT" sz="3200" dirty="0" smtClean="0">
                <a:latin typeface="Britannic Bold" pitchFamily="34" charset="0"/>
              </a:rPr>
              <a:t>Em nome dos</a:t>
            </a:r>
            <a:r>
              <a:rPr lang="pt-PT" sz="2800" dirty="0" smtClean="0">
                <a:latin typeface="Britannic Bold" pitchFamily="34" charset="0"/>
              </a:rPr>
              <a:t> e do IPST,IP…</a:t>
            </a:r>
            <a:br>
              <a:rPr lang="pt-PT" sz="2800" dirty="0" smtClean="0">
                <a:latin typeface="Britannic Bold" pitchFamily="34" charset="0"/>
              </a:rPr>
            </a:br>
            <a:r>
              <a:rPr lang="pt-PT" sz="3200" dirty="0" smtClean="0">
                <a:latin typeface="Britannic Bold" pitchFamily="34" charset="0"/>
              </a:rPr>
              <a:t>o IPST,IP…</a:t>
            </a:r>
            <a:br>
              <a:rPr lang="pt-PT" sz="3200" dirty="0" smtClean="0">
                <a:latin typeface="Britannic Bold" pitchFamily="34" charset="0"/>
              </a:rPr>
            </a:br>
            <a:endParaRPr lang="pt-PT" sz="3200" dirty="0"/>
          </a:p>
        </p:txBody>
      </p:sp>
      <p:pic>
        <p:nvPicPr>
          <p:cNvPr id="4098" name="Picture 2" descr="C:\Users\Utilizador\Desktop\IMMOCHAN 2013\1apoio_social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59050" y="4005064"/>
            <a:ext cx="3541142" cy="25496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IPST, IP</a:t>
            </a:r>
          </a:p>
        </p:txBody>
      </p:sp>
      <p:pic>
        <p:nvPicPr>
          <p:cNvPr id="9" name="Picture 8" descr="Captura de ecrã - 2013-07-24, 21.53.06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488453"/>
            <a:ext cx="9144000" cy="388109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5835679" cy="3962400"/>
          </a:xfrm>
        </p:spPr>
        <p:txBody>
          <a:bodyPr/>
          <a:lstStyle/>
          <a:p>
            <a:pPr algn="just" eaLnBrk="1" hangingPunct="1">
              <a:lnSpc>
                <a:spcPct val="115000"/>
              </a:lnSpc>
              <a:spcAft>
                <a:spcPct val="5000"/>
              </a:spcAft>
              <a:buFont typeface="Wingdings" charset="2"/>
              <a:buNone/>
            </a:pPr>
            <a:endParaRPr lang="pt-PT" sz="1600" b="1" dirty="0" smtClean="0">
              <a:solidFill>
                <a:srgbClr val="39059D"/>
              </a:solidFill>
              <a:latin typeface="Arial Narrow" charset="0"/>
            </a:endParaRPr>
          </a:p>
          <a:p>
            <a:pPr marL="265113" indent="-180975" algn="just" eaLnBrk="1" hangingPunct="1">
              <a:lnSpc>
                <a:spcPct val="115000"/>
              </a:lnSpc>
              <a:spcAft>
                <a:spcPct val="5000"/>
              </a:spcAft>
              <a:buFont typeface="Wingdings" charset="2"/>
              <a:buNone/>
            </a:pPr>
            <a:r>
              <a:rPr lang="pt-PT" sz="2400" b="0" dirty="0" smtClean="0">
                <a:solidFill>
                  <a:srgbClr val="39059D"/>
                </a:solidFill>
                <a:latin typeface="Arial Narrow" charset="0"/>
              </a:rPr>
              <a:t>  O </a:t>
            </a:r>
            <a:r>
              <a:rPr lang="pt-PT" sz="2400" dirty="0" smtClean="0">
                <a:solidFill>
                  <a:srgbClr val="39059D"/>
                </a:solidFill>
                <a:latin typeface="Arial Narrow" charset="0"/>
              </a:rPr>
              <a:t>IPST, IP </a:t>
            </a:r>
            <a:r>
              <a:rPr lang="pt-PT" sz="2400" b="0" dirty="0" smtClean="0">
                <a:solidFill>
                  <a:srgbClr val="39059D"/>
                </a:solidFill>
                <a:latin typeface="Arial Narrow" charset="0"/>
              </a:rPr>
              <a:t>tem por missão garantir e regular, a nível nacional, a actividade da medicina </a:t>
            </a:r>
            <a:r>
              <a:rPr lang="pt-PT" sz="2400" b="0" dirty="0" err="1" smtClean="0">
                <a:solidFill>
                  <a:srgbClr val="39059D"/>
                </a:solidFill>
                <a:latin typeface="Arial Narrow" charset="0"/>
              </a:rPr>
              <a:t>transfusional</a:t>
            </a:r>
            <a:r>
              <a:rPr lang="pt-PT" sz="2400" b="0" dirty="0" smtClean="0">
                <a:solidFill>
                  <a:srgbClr val="39059D"/>
                </a:solidFill>
                <a:latin typeface="Arial Narrow" charset="0"/>
              </a:rPr>
              <a:t> e da transplantação e garantir a dádiva, colheita, análise, processamento, preservação, armazenamento e distribuição de sangue humano, de componentes sanguíneos, de órgãos, tecidos e células de origem humana...</a:t>
            </a:r>
          </a:p>
          <a:p>
            <a:pPr algn="just" eaLnBrk="1" hangingPunct="1">
              <a:lnSpc>
                <a:spcPct val="115000"/>
              </a:lnSpc>
              <a:spcAft>
                <a:spcPct val="5000"/>
              </a:spcAft>
            </a:pPr>
            <a:endParaRPr lang="pt-PT" sz="2400" b="0" dirty="0" smtClean="0">
              <a:solidFill>
                <a:srgbClr val="39059D"/>
              </a:solidFill>
            </a:endParaRPr>
          </a:p>
        </p:txBody>
      </p:sp>
      <p:pic>
        <p:nvPicPr>
          <p:cNvPr id="5124" name="Picture 3" descr="Captura de ecrã - 2012-10-08, 22.26.51.png"/>
          <p:cNvPicPr>
            <a:picLocks noChangeAspect="1"/>
          </p:cNvPicPr>
          <p:nvPr/>
        </p:nvPicPr>
        <p:blipFill>
          <a:blip r:embed="rId2" cstate="print">
            <a:lum bright="-14000" contrast="2000"/>
          </a:blip>
          <a:srcRect l="7443" t="2068" r="42375"/>
          <a:stretch>
            <a:fillRect/>
          </a:stretch>
        </p:blipFill>
        <p:spPr bwMode="auto">
          <a:xfrm>
            <a:off x="6826250" y="4419600"/>
            <a:ext cx="231775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4" descr="Captura de ecrã - 2012-10-08, 22.26.51.png"/>
          <p:cNvPicPr>
            <a:picLocks noChangeAspect="1"/>
          </p:cNvPicPr>
          <p:nvPr/>
        </p:nvPicPr>
        <p:blipFill>
          <a:blip r:embed="rId2" cstate="print">
            <a:lum bright="-14000" contrast="2000"/>
          </a:blip>
          <a:srcRect l="7443" t="2068" r="42375" b="80942"/>
          <a:stretch>
            <a:fillRect/>
          </a:stretch>
        </p:blipFill>
        <p:spPr bwMode="auto">
          <a:xfrm>
            <a:off x="6816725" y="0"/>
            <a:ext cx="2327275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6" name="Rectangle 4"/>
          <p:cNvSpPr txBox="1">
            <a:spLocks noChangeArrowheads="1"/>
          </p:cNvSpPr>
          <p:nvPr/>
        </p:nvSpPr>
        <p:spPr bwMode="auto">
          <a:xfrm>
            <a:off x="7010400" y="2895600"/>
            <a:ext cx="21336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>
              <a:spcBef>
                <a:spcPct val="0"/>
              </a:spcBef>
            </a:pPr>
            <a:r>
              <a:rPr lang="pt-PT" sz="1600">
                <a:solidFill>
                  <a:srgbClr val="F2F2F2"/>
                </a:solidFill>
                <a:latin typeface="Arial" charset="0"/>
                <a:cs typeface="Arial" charset="0"/>
              </a:rPr>
              <a:t>Instituto Português do Sangue e da Transplantação, IP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39552" y="548680"/>
            <a:ext cx="4648200" cy="1219200"/>
          </a:xfrm>
        </p:spPr>
        <p:txBody>
          <a:bodyPr/>
          <a:lstStyle/>
          <a:p>
            <a:pPr eaLnBrk="1" hangingPunct="1"/>
            <a:r>
              <a:rPr lang="pt-PT" sz="4000" dirty="0" smtClean="0">
                <a:solidFill>
                  <a:srgbClr val="FF0000"/>
                </a:solidFill>
                <a:latin typeface="Impact"/>
                <a:cs typeface="Impact"/>
              </a:rPr>
              <a:t>Missão do IPST, IP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6" y="1214422"/>
            <a:ext cx="6000792" cy="5214974"/>
          </a:xfrm>
          <a:noFill/>
        </p:spPr>
        <p:txBody>
          <a:bodyPr/>
          <a:lstStyle/>
          <a:p>
            <a:pPr algn="just" eaLnBrk="1" hangingPunct="1">
              <a:lnSpc>
                <a:spcPct val="115000"/>
              </a:lnSpc>
              <a:spcAft>
                <a:spcPct val="5000"/>
              </a:spcAft>
              <a:buFont typeface="Wingdings" charset="2"/>
              <a:buNone/>
            </a:pPr>
            <a:endParaRPr lang="pt-PT" sz="2000" b="0" dirty="0">
              <a:solidFill>
                <a:srgbClr val="39059D"/>
              </a:solidFill>
              <a:latin typeface="Arial Narrow" charset="0"/>
            </a:endParaRPr>
          </a:p>
          <a:p>
            <a:pPr algn="just" eaLnBrk="1" hangingPunct="1">
              <a:lnSpc>
                <a:spcPct val="115000"/>
              </a:lnSpc>
              <a:spcAft>
                <a:spcPct val="5000"/>
              </a:spcAft>
              <a:buFont typeface="Wingdings" charset="2"/>
              <a:buNone/>
            </a:pPr>
            <a:r>
              <a:rPr lang="pt-PT" sz="2000" b="0" dirty="0" smtClean="0">
                <a:solidFill>
                  <a:srgbClr val="39059D"/>
                </a:solidFill>
                <a:latin typeface="Arial Narrow" charset="0"/>
              </a:rPr>
              <a:t>… </a:t>
            </a:r>
            <a:r>
              <a:rPr lang="pt-PT" sz="2400" b="0" dirty="0" smtClean="0">
                <a:solidFill>
                  <a:srgbClr val="39059D"/>
                </a:solidFill>
                <a:latin typeface="Arial Narrow" charset="0"/>
              </a:rPr>
              <a:t>Promover a dádiva de sangue, células, tecidos e órgãos perseguindo a auto-suficiência Nacional;…</a:t>
            </a:r>
          </a:p>
          <a:p>
            <a:pPr algn="just" eaLnBrk="1" hangingPunct="1">
              <a:lnSpc>
                <a:spcPct val="115000"/>
              </a:lnSpc>
              <a:spcAft>
                <a:spcPct val="5000"/>
              </a:spcAft>
              <a:buFont typeface="Wingdings" charset="2"/>
              <a:buNone/>
            </a:pPr>
            <a:endParaRPr lang="pt-PT" sz="2000" b="0" dirty="0" smtClean="0">
              <a:solidFill>
                <a:srgbClr val="39059D"/>
              </a:solidFill>
              <a:latin typeface="Arial Narrow" charset="0"/>
            </a:endParaRPr>
          </a:p>
          <a:p>
            <a:pPr algn="just" eaLnBrk="1" hangingPunct="1">
              <a:lnSpc>
                <a:spcPct val="115000"/>
              </a:lnSpc>
              <a:spcAft>
                <a:spcPct val="5000"/>
              </a:spcAft>
              <a:buFont typeface="Wingdings" charset="2"/>
              <a:buNone/>
            </a:pPr>
            <a:endParaRPr lang="pt-PT" sz="2000" b="0" dirty="0" smtClean="0">
              <a:solidFill>
                <a:srgbClr val="39059D"/>
              </a:solidFill>
              <a:latin typeface="Arial Narrow" charset="0"/>
            </a:endParaRPr>
          </a:p>
          <a:p>
            <a:pPr algn="just" eaLnBrk="1" hangingPunct="1">
              <a:lnSpc>
                <a:spcPct val="115000"/>
              </a:lnSpc>
              <a:spcAft>
                <a:spcPct val="5000"/>
              </a:spcAft>
              <a:buFont typeface="Wingdings" charset="2"/>
              <a:buNone/>
            </a:pPr>
            <a:endParaRPr lang="pt-PT" sz="2000" b="0" dirty="0" smtClean="0">
              <a:solidFill>
                <a:srgbClr val="39059D"/>
              </a:solidFill>
              <a:latin typeface="Arial Narrow" charset="0"/>
            </a:endParaRPr>
          </a:p>
          <a:p>
            <a:pPr algn="just" eaLnBrk="1" hangingPunct="1">
              <a:lnSpc>
                <a:spcPct val="115000"/>
              </a:lnSpc>
              <a:spcAft>
                <a:spcPct val="5000"/>
              </a:spcAft>
              <a:buFont typeface="Wingdings" charset="2"/>
              <a:buNone/>
            </a:pPr>
            <a:r>
              <a:rPr lang="pt-PT" sz="2000" dirty="0" smtClean="0">
                <a:solidFill>
                  <a:srgbClr val="39059D"/>
                </a:solidFill>
                <a:latin typeface="Arial Narrow" charset="0"/>
              </a:rPr>
              <a:t>… </a:t>
            </a:r>
            <a:r>
              <a:rPr lang="pt-PT" sz="2400" b="0" dirty="0" smtClean="0">
                <a:solidFill>
                  <a:srgbClr val="39059D"/>
                </a:solidFill>
                <a:latin typeface="Arial Narrow" charset="0"/>
              </a:rPr>
              <a:t>Garantir a disponibilidade de sangue humano, de componentes sanguíneos, de órgãos, tecidos e células de origem humana, atendendo às necessidades Nacionais;…</a:t>
            </a:r>
          </a:p>
        </p:txBody>
      </p:sp>
      <p:pic>
        <p:nvPicPr>
          <p:cNvPr id="6148" name="Picture 8" descr="bloodcells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3068960"/>
            <a:ext cx="5357850" cy="1381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3" descr="Captura de ecrã - 2012-10-08, 22.26.51.png"/>
          <p:cNvPicPr>
            <a:picLocks noChangeAspect="1"/>
          </p:cNvPicPr>
          <p:nvPr/>
        </p:nvPicPr>
        <p:blipFill>
          <a:blip r:embed="rId3" cstate="print">
            <a:lum bright="-14000" contrast="2000"/>
          </a:blip>
          <a:srcRect l="7443" t="2068" r="42375"/>
          <a:stretch>
            <a:fillRect/>
          </a:stretch>
        </p:blipFill>
        <p:spPr bwMode="auto">
          <a:xfrm>
            <a:off x="6826250" y="4419600"/>
            <a:ext cx="231775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4" descr="Captura de ecrã - 2012-10-08, 22.26.51.png"/>
          <p:cNvPicPr>
            <a:picLocks noChangeAspect="1"/>
          </p:cNvPicPr>
          <p:nvPr/>
        </p:nvPicPr>
        <p:blipFill>
          <a:blip r:embed="rId3" cstate="print">
            <a:lum bright="-14000" contrast="2000"/>
          </a:blip>
          <a:srcRect l="7443" t="2068" r="42375" b="80942"/>
          <a:stretch>
            <a:fillRect/>
          </a:stretch>
        </p:blipFill>
        <p:spPr bwMode="auto">
          <a:xfrm>
            <a:off x="6816725" y="0"/>
            <a:ext cx="2327275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1" name="Rectangle 4"/>
          <p:cNvSpPr txBox="1">
            <a:spLocks noChangeArrowheads="1"/>
          </p:cNvSpPr>
          <p:nvPr/>
        </p:nvSpPr>
        <p:spPr bwMode="auto">
          <a:xfrm>
            <a:off x="7010400" y="2895600"/>
            <a:ext cx="21336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>
              <a:spcBef>
                <a:spcPct val="0"/>
              </a:spcBef>
            </a:pPr>
            <a:r>
              <a:rPr lang="pt-PT" sz="1600">
                <a:solidFill>
                  <a:srgbClr val="F2F2F2"/>
                </a:solidFill>
                <a:latin typeface="Arial" charset="0"/>
                <a:cs typeface="Arial" charset="0"/>
              </a:rPr>
              <a:t>Instituto Português do Sangue e da Transplantação, IP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71472" y="533400"/>
            <a:ext cx="5857916" cy="823898"/>
          </a:xfrm>
        </p:spPr>
        <p:txBody>
          <a:bodyPr/>
          <a:lstStyle/>
          <a:p>
            <a:pPr eaLnBrk="1" hangingPunct="1"/>
            <a:r>
              <a:rPr lang="pt-PT" sz="4000" b="0" dirty="0" smtClean="0">
                <a:solidFill>
                  <a:srgbClr val="D41826"/>
                </a:solidFill>
                <a:latin typeface="Impact" charset="0"/>
              </a:rPr>
              <a:t> </a:t>
            </a:r>
            <a:r>
              <a:rPr lang="pt-PT" sz="4000" b="0" dirty="0" smtClean="0">
                <a:solidFill>
                  <a:srgbClr val="FF0000"/>
                </a:solidFill>
                <a:latin typeface="Impact" charset="0"/>
              </a:rPr>
              <a:t>Atribuições do IPST, IP</a:t>
            </a:r>
            <a:endParaRPr lang="pt-PT" sz="4000" dirty="0" smtClean="0">
              <a:solidFill>
                <a:srgbClr val="FF0000"/>
              </a:solidFill>
              <a:latin typeface="Arial Narrow"/>
              <a:cs typeface="Arial Narro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auto">
          <a:xfrm>
            <a:off x="6858000" y="0"/>
            <a:ext cx="2286000" cy="4343400"/>
          </a:xfrm>
          <a:prstGeom prst="rect">
            <a:avLst/>
          </a:prstGeom>
          <a:solidFill>
            <a:srgbClr val="39059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pt-PT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9937" name="Text Box 1"/>
          <p:cNvSpPr txBox="1">
            <a:spLocks noChangeArrowheads="1"/>
          </p:cNvSpPr>
          <p:nvPr/>
        </p:nvSpPr>
        <p:spPr bwMode="auto">
          <a:xfrm>
            <a:off x="609600" y="2411392"/>
            <a:ext cx="5243554" cy="246540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PT" sz="6600" b="1" dirty="0" smtClean="0">
                <a:solidFill>
                  <a:srgbClr val="FF0000"/>
                </a:solidFill>
                <a:latin typeface="Arial Narrow"/>
                <a:ea typeface="SimSun" charset="-122"/>
                <a:cs typeface="Arial Narrow"/>
              </a:rPr>
              <a:t>A </a:t>
            </a:r>
            <a:r>
              <a:rPr lang="pt-PT" sz="6600" b="1" dirty="0">
                <a:solidFill>
                  <a:srgbClr val="FF0000"/>
                </a:solidFill>
                <a:latin typeface="Arial Narrow"/>
                <a:ea typeface="SimSun" charset="-122"/>
                <a:cs typeface="Arial Narrow"/>
              </a:rPr>
              <a:t>DÁDIVA DE SANGUE…</a:t>
            </a:r>
          </a:p>
        </p:txBody>
      </p:sp>
      <p:pic>
        <p:nvPicPr>
          <p:cNvPr id="5" name="Picture 4" descr="Captura de ecrã - 2013-07-24, 23.22.19.png"/>
          <p:cNvPicPr>
            <a:picLocks noChangeAspect="1"/>
          </p:cNvPicPr>
          <p:nvPr/>
        </p:nvPicPr>
        <p:blipFill>
          <a:blip r:embed="rId3" cstate="print"/>
          <a:srcRect l="9872" t="-2752" r="6216" b="459"/>
          <a:stretch>
            <a:fillRect/>
          </a:stretch>
        </p:blipFill>
        <p:spPr>
          <a:xfrm>
            <a:off x="6855279" y="4343400"/>
            <a:ext cx="2288721" cy="2514600"/>
          </a:xfrm>
          <a:prstGeom prst="rect">
            <a:avLst/>
          </a:prstGeom>
        </p:spPr>
      </p:pic>
      <p:sp>
        <p:nvSpPr>
          <p:cNvPr id="7" name="Rectangle 4"/>
          <p:cNvSpPr txBox="1">
            <a:spLocks noChangeArrowheads="1"/>
          </p:cNvSpPr>
          <p:nvPr/>
        </p:nvSpPr>
        <p:spPr bwMode="auto">
          <a:xfrm>
            <a:off x="7010400" y="2895600"/>
            <a:ext cx="21336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>
              <a:spcBef>
                <a:spcPct val="0"/>
              </a:spcBef>
            </a:pPr>
            <a:r>
              <a:rPr lang="pt-PT" sz="1600" dirty="0">
                <a:solidFill>
                  <a:srgbClr val="F2F2F2"/>
                </a:solidFill>
                <a:latin typeface="Arial" charset="0"/>
                <a:cs typeface="Arial" charset="0"/>
              </a:rPr>
              <a:t>Instituto Português do Sangue e da Transplantação, IP</a:t>
            </a:r>
          </a:p>
        </p:txBody>
      </p:sp>
      <p:sp>
        <p:nvSpPr>
          <p:cNvPr id="10" name="Title 7"/>
          <p:cNvSpPr txBox="1">
            <a:spLocks/>
          </p:cNvSpPr>
          <p:nvPr/>
        </p:nvSpPr>
        <p:spPr bwMode="auto">
          <a:xfrm>
            <a:off x="609600" y="1752600"/>
            <a:ext cx="5791200" cy="1219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sz="5400" b="1" dirty="0" smtClean="0">
                <a:solidFill>
                  <a:srgbClr val="4B08A1"/>
                </a:solidFill>
                <a:latin typeface="Impact"/>
                <a:ea typeface="SimSun" charset="-122"/>
                <a:cs typeface="Impact"/>
              </a:rPr>
              <a:t> </a:t>
            </a:r>
            <a:endParaRPr kumimoji="0" lang="pt-PT" sz="5400" b="1" i="0" u="none" strike="noStrike" kern="0" cap="none" spc="0" normalizeH="0" baseline="0" noProof="0" dirty="0" smtClean="0">
              <a:ln>
                <a:noFill/>
              </a:ln>
              <a:solidFill>
                <a:srgbClr val="D41826"/>
              </a:solidFill>
              <a:effectLst/>
              <a:uLnTx/>
              <a:uFillTx/>
              <a:latin typeface="Arial Narrow"/>
              <a:ea typeface="+mj-ea"/>
              <a:cs typeface="Arial Narrow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Text Box 3"/>
          <p:cNvSpPr txBox="1">
            <a:spLocks noChangeArrowheads="1"/>
          </p:cNvSpPr>
          <p:nvPr/>
        </p:nvSpPr>
        <p:spPr bwMode="auto">
          <a:xfrm>
            <a:off x="381000" y="1456184"/>
            <a:ext cx="5867400" cy="434908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marL="342900" algn="just"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pt-PT" sz="4000" b="1" dirty="0" smtClean="0">
              <a:solidFill>
                <a:srgbClr val="4B08A1"/>
              </a:solidFill>
              <a:latin typeface="Impact"/>
              <a:ea typeface="SimSun" charset="-122"/>
              <a:cs typeface="Impact"/>
            </a:endParaRPr>
          </a:p>
          <a:p>
            <a:pPr marL="342900" algn="just"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pt-PT" sz="4000" b="1" dirty="0" smtClean="0">
              <a:solidFill>
                <a:srgbClr val="4B08A1"/>
              </a:solidFill>
              <a:latin typeface="Impact"/>
              <a:ea typeface="SimSun" charset="-122"/>
              <a:cs typeface="Impact"/>
            </a:endParaRPr>
          </a:p>
          <a:p>
            <a:pPr marL="342900" algn="just"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pt-PT" sz="4000" b="1" dirty="0" smtClean="0">
                <a:solidFill>
                  <a:schemeClr val="tx1">
                    <a:lumMod val="75000"/>
                  </a:schemeClr>
                </a:solidFill>
                <a:latin typeface="Arial Narrow"/>
                <a:ea typeface="SimSun" charset="-122"/>
                <a:cs typeface="Arial Narrow"/>
              </a:rPr>
              <a:t>PODE </a:t>
            </a:r>
            <a:r>
              <a:rPr lang="pt-PT" sz="4000" b="1" dirty="0">
                <a:solidFill>
                  <a:schemeClr val="tx1">
                    <a:lumMod val="75000"/>
                  </a:schemeClr>
                </a:solidFill>
                <a:latin typeface="Arial Narrow"/>
                <a:ea typeface="SimSun" charset="-122"/>
                <a:cs typeface="Arial Narrow"/>
              </a:rPr>
              <a:t>DAR SANGUE, DESDE QUE, SE SINTA COM SAÚDE, PESE PELO MENOS </a:t>
            </a:r>
            <a:r>
              <a:rPr lang="pt-PT" sz="4000" b="1" dirty="0">
                <a:solidFill>
                  <a:srgbClr val="FF0000"/>
                </a:solidFill>
                <a:latin typeface="Arial Narrow"/>
                <a:ea typeface="SimSun" charset="-122"/>
                <a:cs typeface="Arial Narrow"/>
              </a:rPr>
              <a:t>50 KG </a:t>
            </a:r>
            <a:r>
              <a:rPr lang="pt-PT" sz="4000" b="1" dirty="0">
                <a:solidFill>
                  <a:schemeClr val="tx1">
                    <a:lumMod val="75000"/>
                  </a:schemeClr>
                </a:solidFill>
                <a:latin typeface="Arial Narrow"/>
                <a:ea typeface="SimSun" charset="-122"/>
                <a:cs typeface="Arial Narrow"/>
              </a:rPr>
              <a:t>E TENHA </a:t>
            </a:r>
            <a:r>
              <a:rPr lang="pt-PT" sz="4000" b="1" dirty="0">
                <a:solidFill>
                  <a:srgbClr val="FF0000"/>
                </a:solidFill>
                <a:latin typeface="Arial Narrow"/>
                <a:ea typeface="SimSun" charset="-122"/>
                <a:cs typeface="Arial Narrow"/>
              </a:rPr>
              <a:t>18 </a:t>
            </a:r>
            <a:r>
              <a:rPr lang="pt-PT" sz="4000" b="1" dirty="0" smtClean="0">
                <a:solidFill>
                  <a:srgbClr val="FF0000"/>
                </a:solidFill>
                <a:latin typeface="Arial Narrow"/>
                <a:ea typeface="SimSun" charset="-122"/>
                <a:cs typeface="Arial Narrow"/>
              </a:rPr>
              <a:t>ANOS</a:t>
            </a:r>
            <a:r>
              <a:rPr lang="pt-PT" sz="4000" b="1" dirty="0">
                <a:solidFill>
                  <a:schemeClr val="tx1">
                    <a:lumMod val="75000"/>
                  </a:schemeClr>
                </a:solidFill>
                <a:latin typeface="Arial Narrow"/>
                <a:ea typeface="SimSun" charset="-122"/>
                <a:cs typeface="Arial Narrow"/>
              </a:rPr>
              <a:t>.</a:t>
            </a:r>
          </a:p>
        </p:txBody>
      </p:sp>
      <p:sp>
        <p:nvSpPr>
          <p:cNvPr id="40964" name="Text Box 4"/>
          <p:cNvSpPr txBox="1">
            <a:spLocks noChangeArrowheads="1"/>
          </p:cNvSpPr>
          <p:nvPr/>
        </p:nvSpPr>
        <p:spPr bwMode="auto">
          <a:xfrm>
            <a:off x="656668" y="201327"/>
            <a:ext cx="4343400" cy="990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PT" sz="4000" b="1" dirty="0" smtClean="0">
                <a:solidFill>
                  <a:srgbClr val="FF0000"/>
                </a:solidFill>
                <a:latin typeface="Impact"/>
                <a:cs typeface="Impact"/>
              </a:rPr>
              <a:t>Dádiva de Sangue</a:t>
            </a:r>
            <a:endParaRPr lang="pt-PT" sz="4000" b="1" dirty="0">
              <a:solidFill>
                <a:srgbClr val="FF0000"/>
              </a:solidFill>
              <a:latin typeface="Impact"/>
              <a:cs typeface="Impact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6858000" y="0"/>
            <a:ext cx="2286000" cy="4343400"/>
          </a:xfrm>
          <a:prstGeom prst="rect">
            <a:avLst/>
          </a:prstGeom>
          <a:solidFill>
            <a:srgbClr val="39059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pt-PT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7" name="Picture 6" descr="Captura de ecrã - 2013-07-24, 23.22.19.png"/>
          <p:cNvPicPr>
            <a:picLocks noChangeAspect="1"/>
          </p:cNvPicPr>
          <p:nvPr/>
        </p:nvPicPr>
        <p:blipFill>
          <a:blip r:embed="rId3" cstate="print"/>
          <a:srcRect l="9872" t="-2752" r="6216" b="459"/>
          <a:stretch>
            <a:fillRect/>
          </a:stretch>
        </p:blipFill>
        <p:spPr>
          <a:xfrm>
            <a:off x="6855279" y="4343400"/>
            <a:ext cx="2288721" cy="2514600"/>
          </a:xfrm>
          <a:prstGeom prst="rect">
            <a:avLst/>
          </a:prstGeom>
        </p:spPr>
      </p:pic>
      <p:sp>
        <p:nvSpPr>
          <p:cNvPr id="8" name="Rectangle 4"/>
          <p:cNvSpPr txBox="1">
            <a:spLocks noChangeArrowheads="1"/>
          </p:cNvSpPr>
          <p:nvPr/>
        </p:nvSpPr>
        <p:spPr bwMode="auto">
          <a:xfrm>
            <a:off x="7010400" y="2895600"/>
            <a:ext cx="21336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>
              <a:spcBef>
                <a:spcPct val="0"/>
              </a:spcBef>
            </a:pPr>
            <a:r>
              <a:rPr lang="pt-PT" sz="1600" dirty="0">
                <a:solidFill>
                  <a:srgbClr val="F2F2F2"/>
                </a:solidFill>
                <a:latin typeface="Arial" charset="0"/>
                <a:cs typeface="Arial" charset="0"/>
              </a:rPr>
              <a:t>Instituto Português do Sangue e da Transplantação, IP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530366" y="1268760"/>
            <a:ext cx="6072230" cy="508518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marL="216000">
              <a:lnSpc>
                <a:spcPts val="3900"/>
              </a:lnSpc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pt-PT" sz="4000" b="1" dirty="0" smtClean="0">
              <a:solidFill>
                <a:srgbClr val="4B08A1"/>
              </a:solidFill>
              <a:latin typeface="Impact" pitchFamily="34" charset="0"/>
              <a:ea typeface="SimSun" charset="-122"/>
            </a:endParaRPr>
          </a:p>
          <a:p>
            <a:pPr marL="216000">
              <a:lnSpc>
                <a:spcPts val="3900"/>
              </a:lnSpc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pt-PT" sz="2800" b="1" dirty="0" smtClean="0">
                <a:solidFill>
                  <a:schemeClr val="tx1"/>
                </a:solidFill>
                <a:latin typeface="Arial Narrow" pitchFamily="34" charset="0"/>
                <a:ea typeface="SimSun" charset="-122"/>
              </a:rPr>
              <a:t>APÓS </a:t>
            </a:r>
            <a:r>
              <a:rPr lang="pt-PT" sz="2800" b="1" dirty="0">
                <a:solidFill>
                  <a:schemeClr val="tx1"/>
                </a:solidFill>
                <a:latin typeface="Arial Narrow" pitchFamily="34" charset="0"/>
                <a:ea typeface="SimSun" charset="-122"/>
              </a:rPr>
              <a:t>A SUA DÁDIVA DE SANGUE DEVE OBSERVAR OS SEGUINTES CONSELHOS:</a:t>
            </a:r>
          </a:p>
          <a:p>
            <a:pPr marL="216000">
              <a:lnSpc>
                <a:spcPts val="3900"/>
              </a:lnSpc>
              <a:buClr>
                <a:srgbClr val="E00034"/>
              </a:buClr>
              <a:buSzPct val="150000"/>
              <a:buFont typeface="Arial" pitchFamily="34" charset="0"/>
              <a:buChar char="•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pt-PT" sz="2800" b="1" dirty="0" smtClean="0">
                <a:solidFill>
                  <a:schemeClr val="tx1"/>
                </a:solidFill>
                <a:latin typeface="Arial Narrow" pitchFamily="34" charset="0"/>
                <a:ea typeface="SimSun" charset="-122"/>
              </a:rPr>
              <a:t>INGERIR </a:t>
            </a:r>
            <a:r>
              <a:rPr lang="pt-PT" sz="2800" b="1" dirty="0" smtClean="0">
                <a:solidFill>
                  <a:srgbClr val="FF0000"/>
                </a:solidFill>
                <a:latin typeface="Arial Narrow" pitchFamily="34" charset="0"/>
                <a:ea typeface="SimSun" charset="-122"/>
              </a:rPr>
              <a:t>MAIS LÍQUIDOS </a:t>
            </a:r>
            <a:r>
              <a:rPr lang="pt-PT" sz="2800" b="1" dirty="0" smtClean="0">
                <a:solidFill>
                  <a:schemeClr val="tx1"/>
                </a:solidFill>
                <a:latin typeface="Arial Narrow" pitchFamily="34" charset="0"/>
                <a:ea typeface="SimSun" charset="-122"/>
              </a:rPr>
              <a:t>QUE O HABITUAL;</a:t>
            </a:r>
          </a:p>
          <a:p>
            <a:pPr marL="216000">
              <a:lnSpc>
                <a:spcPts val="3900"/>
              </a:lnSpc>
              <a:buClr>
                <a:srgbClr val="E00034"/>
              </a:buClr>
              <a:buSzPct val="150000"/>
              <a:buFont typeface="Arial" pitchFamily="34" charset="0"/>
              <a:buChar char="•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pt-PT" sz="2800" b="1" dirty="0" smtClean="0">
                <a:solidFill>
                  <a:srgbClr val="FF0000"/>
                </a:solidFill>
                <a:latin typeface="Arial Narrow" pitchFamily="34" charset="0"/>
                <a:ea typeface="SimSun" charset="-122"/>
              </a:rPr>
              <a:t> EVITAR FUMAR</a:t>
            </a:r>
            <a:r>
              <a:rPr lang="pt-PT" sz="2800" b="1" dirty="0" smtClean="0">
                <a:solidFill>
                  <a:schemeClr val="tx1"/>
                </a:solidFill>
                <a:latin typeface="Arial Narrow" pitchFamily="34" charset="0"/>
                <a:ea typeface="SimSun" charset="-122"/>
              </a:rPr>
              <a:t>;</a:t>
            </a:r>
          </a:p>
          <a:p>
            <a:pPr marL="216000">
              <a:lnSpc>
                <a:spcPts val="3900"/>
              </a:lnSpc>
              <a:buClr>
                <a:srgbClr val="E00034"/>
              </a:buClr>
              <a:buSzPct val="150000"/>
              <a:buFont typeface="Arial" pitchFamily="34" charset="0"/>
              <a:buChar char="•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pt-PT" sz="2800" b="1" dirty="0" smtClean="0">
                <a:solidFill>
                  <a:schemeClr val="tx1"/>
                </a:solidFill>
                <a:latin typeface="Arial Narrow" pitchFamily="34" charset="0"/>
                <a:ea typeface="SimSun" charset="-122"/>
              </a:rPr>
              <a:t> </a:t>
            </a:r>
            <a:r>
              <a:rPr lang="pt-PT" sz="2800" b="1" dirty="0" smtClean="0">
                <a:solidFill>
                  <a:srgbClr val="FF0000"/>
                </a:solidFill>
                <a:latin typeface="Arial Narrow" pitchFamily="34" charset="0"/>
                <a:ea typeface="SimSun" charset="-122"/>
              </a:rPr>
              <a:t>EVITAR ESFORÇOS FÍSICOS </a:t>
            </a:r>
            <a:r>
              <a:rPr lang="pt-PT" sz="2800" b="1" dirty="0">
                <a:solidFill>
                  <a:schemeClr val="tx1"/>
                </a:solidFill>
                <a:latin typeface="Arial Narrow" pitchFamily="34" charset="0"/>
                <a:ea typeface="SimSun" charset="-122"/>
              </a:rPr>
              <a:t>(TRABALHOS EM ALTURA</a:t>
            </a:r>
            <a:r>
              <a:rPr lang="pt-PT" sz="2800" b="1" dirty="0" smtClean="0">
                <a:solidFill>
                  <a:schemeClr val="tx1"/>
                </a:solidFill>
                <a:latin typeface="Arial Narrow" pitchFamily="34" charset="0"/>
                <a:ea typeface="SimSun" charset="-122"/>
              </a:rPr>
              <a:t>, MERGULHO </a:t>
            </a:r>
            <a:r>
              <a:rPr lang="pt-PT" sz="2800" b="1" dirty="0">
                <a:solidFill>
                  <a:schemeClr val="tx1"/>
                </a:solidFill>
                <a:latin typeface="Arial Narrow" pitchFamily="34" charset="0"/>
                <a:ea typeface="SimSun" charset="-122"/>
              </a:rPr>
              <a:t>OU VIAGENS DE AVIÃO).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6858000" y="0"/>
            <a:ext cx="2286000" cy="4343400"/>
          </a:xfrm>
          <a:prstGeom prst="rect">
            <a:avLst/>
          </a:prstGeom>
          <a:solidFill>
            <a:srgbClr val="39059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pt-PT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5" name="Picture 4" descr="Captura de ecrã - 2013-07-24, 23.22.19.png"/>
          <p:cNvPicPr>
            <a:picLocks noChangeAspect="1"/>
          </p:cNvPicPr>
          <p:nvPr/>
        </p:nvPicPr>
        <p:blipFill>
          <a:blip r:embed="rId3" cstate="print"/>
          <a:srcRect l="9872" t="-2752" r="6216" b="459"/>
          <a:stretch>
            <a:fillRect/>
          </a:stretch>
        </p:blipFill>
        <p:spPr>
          <a:xfrm>
            <a:off x="6855279" y="4343400"/>
            <a:ext cx="2288721" cy="2514600"/>
          </a:xfrm>
          <a:prstGeom prst="rect">
            <a:avLst/>
          </a:prstGeom>
        </p:spPr>
      </p:pic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7010400" y="2895600"/>
            <a:ext cx="21336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>
              <a:spcBef>
                <a:spcPct val="0"/>
              </a:spcBef>
            </a:pPr>
            <a:r>
              <a:rPr lang="pt-PT" sz="1600" dirty="0">
                <a:solidFill>
                  <a:srgbClr val="F2F2F2"/>
                </a:solidFill>
                <a:latin typeface="Arial" charset="0"/>
                <a:cs typeface="Arial" charset="0"/>
              </a:rPr>
              <a:t>Instituto Português do Sangue e da Transplantação, IP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827584" y="116632"/>
            <a:ext cx="4343400" cy="990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PT" sz="4000" b="1" dirty="0" smtClean="0">
                <a:solidFill>
                  <a:srgbClr val="FF0000"/>
                </a:solidFill>
                <a:latin typeface="Impact"/>
                <a:cs typeface="Impact"/>
              </a:rPr>
              <a:t>Dádiva de Sangue</a:t>
            </a:r>
            <a:endParaRPr lang="pt-PT" sz="4000" b="1" dirty="0">
              <a:solidFill>
                <a:srgbClr val="FF0000"/>
              </a:solidFill>
              <a:latin typeface="Impact"/>
              <a:cs typeface="Impac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387490" y="1285860"/>
            <a:ext cx="6286544" cy="514353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marL="342900">
              <a:lnSpc>
                <a:spcPts val="4000"/>
              </a:lnSpc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pt-PT" sz="4000" b="1" dirty="0" smtClean="0">
              <a:solidFill>
                <a:srgbClr val="4B08A1"/>
              </a:solidFill>
              <a:latin typeface="Impact" pitchFamily="34" charset="0"/>
              <a:ea typeface="SimSun" charset="-122"/>
            </a:endParaRPr>
          </a:p>
          <a:p>
            <a:pPr marL="342900">
              <a:lnSpc>
                <a:spcPts val="4000"/>
              </a:lnSpc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pt-PT" sz="4000" b="1" dirty="0" smtClean="0">
              <a:solidFill>
                <a:srgbClr val="4B08A1"/>
              </a:solidFill>
              <a:latin typeface="Impact" pitchFamily="34" charset="0"/>
              <a:ea typeface="SimSun" charset="-122"/>
            </a:endParaRPr>
          </a:p>
          <a:p>
            <a:pPr marL="342900">
              <a:lnSpc>
                <a:spcPts val="4000"/>
              </a:lnSpc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pt-PT" sz="2800" b="1" dirty="0" smtClean="0">
                <a:solidFill>
                  <a:schemeClr val="tx1"/>
                </a:solidFill>
                <a:latin typeface="Arial Narrow" pitchFamily="34" charset="0"/>
                <a:ea typeface="SimSun" charset="-122"/>
              </a:rPr>
              <a:t>AO </a:t>
            </a:r>
            <a:r>
              <a:rPr lang="pt-PT" sz="2800" b="1" dirty="0">
                <a:solidFill>
                  <a:schemeClr val="tx1"/>
                </a:solidFill>
                <a:latin typeface="Arial Narrow" pitchFamily="34" charset="0"/>
                <a:ea typeface="SimSun" charset="-122"/>
              </a:rPr>
              <a:t>DAR SANGUE ESTÁ A CONTRIBUIR PARA O AUMENTO DA QUALIDADE DE VIDA DE MILHARES DE DOENTES, QUE TODOS OS DIAS DEPENDEM DE </a:t>
            </a:r>
            <a:r>
              <a:rPr lang="pt-PT" sz="2800" b="1" dirty="0" smtClean="0">
                <a:solidFill>
                  <a:schemeClr val="tx1"/>
                </a:solidFill>
                <a:latin typeface="Arial Narrow" pitchFamily="34" charset="0"/>
                <a:ea typeface="SimSun" charset="-122"/>
              </a:rPr>
              <a:t>TRANSFUSÕES </a:t>
            </a:r>
            <a:r>
              <a:rPr lang="pt-PT" sz="2800" b="1" dirty="0">
                <a:solidFill>
                  <a:schemeClr val="tx1"/>
                </a:solidFill>
                <a:latin typeface="Arial Narrow" pitchFamily="34" charset="0"/>
                <a:ea typeface="SimSun" charset="-122"/>
              </a:rPr>
              <a:t>PARA CONTINUAREM A </a:t>
            </a:r>
            <a:r>
              <a:rPr lang="pt-PT" sz="2800" b="1" dirty="0" smtClean="0">
                <a:solidFill>
                  <a:schemeClr val="tx1"/>
                </a:solidFill>
                <a:latin typeface="Arial Narrow" pitchFamily="34" charset="0"/>
                <a:ea typeface="SimSun" charset="-122"/>
              </a:rPr>
              <a:t>VIVER. </a:t>
            </a:r>
            <a:r>
              <a:rPr lang="pt-PT" sz="2000" b="1" dirty="0" smtClean="0">
                <a:solidFill>
                  <a:schemeClr val="tx1"/>
                </a:solidFill>
                <a:latin typeface="Arial Narrow" pitchFamily="34" charset="0"/>
                <a:ea typeface="SimSun" charset="-122"/>
              </a:rPr>
              <a:t>(POR EXEMPLO </a:t>
            </a:r>
            <a:r>
              <a:rPr lang="pt-PT" sz="2000" b="1" dirty="0">
                <a:solidFill>
                  <a:schemeClr val="tx1"/>
                </a:solidFill>
                <a:latin typeface="Arial Narrow" pitchFamily="34" charset="0"/>
                <a:ea typeface="SimSun" charset="-122"/>
              </a:rPr>
              <a:t>DOENTES QUE AGUARDAM UM TRANSPLANTE DE MEDÚLA ÓSSEA)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6858000" y="0"/>
            <a:ext cx="2286000" cy="4343400"/>
          </a:xfrm>
          <a:prstGeom prst="rect">
            <a:avLst/>
          </a:prstGeom>
          <a:solidFill>
            <a:srgbClr val="39059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pt-PT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5" name="Picture 4" descr="Captura de ecrã - 2013-07-24, 23.22.19.png"/>
          <p:cNvPicPr>
            <a:picLocks noChangeAspect="1"/>
          </p:cNvPicPr>
          <p:nvPr/>
        </p:nvPicPr>
        <p:blipFill>
          <a:blip r:embed="rId3" cstate="print"/>
          <a:srcRect l="9872" t="-2752" r="6216" b="459"/>
          <a:stretch>
            <a:fillRect/>
          </a:stretch>
        </p:blipFill>
        <p:spPr>
          <a:xfrm>
            <a:off x="6855279" y="4343400"/>
            <a:ext cx="2288721" cy="2514600"/>
          </a:xfrm>
          <a:prstGeom prst="rect">
            <a:avLst/>
          </a:prstGeom>
        </p:spPr>
      </p:pic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7010400" y="2895600"/>
            <a:ext cx="21336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>
              <a:spcBef>
                <a:spcPct val="0"/>
              </a:spcBef>
            </a:pPr>
            <a:r>
              <a:rPr lang="pt-PT" sz="1600" dirty="0">
                <a:solidFill>
                  <a:srgbClr val="F2F2F2"/>
                </a:solidFill>
                <a:latin typeface="Arial" charset="0"/>
                <a:cs typeface="Arial" charset="0"/>
              </a:rPr>
              <a:t>Instituto Português do Sangue e da Transplantação, IP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732656" y="214290"/>
            <a:ext cx="4343400" cy="990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PT" sz="4000" b="1" dirty="0" smtClean="0">
                <a:solidFill>
                  <a:srgbClr val="FF0000"/>
                </a:solidFill>
                <a:latin typeface="Impact"/>
                <a:cs typeface="Impact"/>
              </a:rPr>
              <a:t>Dádiva de Sangue</a:t>
            </a:r>
            <a:endParaRPr lang="pt-PT" sz="4000" b="1" dirty="0">
              <a:solidFill>
                <a:srgbClr val="FF0000"/>
              </a:solidFill>
              <a:latin typeface="Impact"/>
              <a:cs typeface="Impac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auto">
          <a:xfrm>
            <a:off x="6858000" y="0"/>
            <a:ext cx="2286000" cy="4343400"/>
          </a:xfrm>
          <a:prstGeom prst="rect">
            <a:avLst/>
          </a:prstGeom>
          <a:solidFill>
            <a:srgbClr val="39059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pt-PT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9937" name="Text Box 1"/>
          <p:cNvSpPr txBox="1">
            <a:spLocks noChangeArrowheads="1"/>
          </p:cNvSpPr>
          <p:nvPr/>
        </p:nvSpPr>
        <p:spPr bwMode="auto">
          <a:xfrm>
            <a:off x="827584" y="954024"/>
            <a:ext cx="5030300" cy="477923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PT" sz="4800" b="1" dirty="0" smtClean="0">
                <a:solidFill>
                  <a:srgbClr val="FF0000"/>
                </a:solidFill>
                <a:ea typeface="SimSun" charset="-122"/>
              </a:rPr>
              <a:t>INSCRIÇÃO </a:t>
            </a:r>
            <a:r>
              <a:rPr lang="pt-PT" sz="4800" b="1" dirty="0" smtClean="0">
                <a:solidFill>
                  <a:srgbClr val="FF0000"/>
                </a:solidFill>
                <a:ea typeface="SimSun" charset="-122"/>
              </a:rPr>
              <a:t>DE POTENCIAIS DADORES DE MEDULA ÓSSEA…</a:t>
            </a:r>
            <a:endParaRPr lang="pt-PT" sz="4800" b="1" dirty="0">
              <a:solidFill>
                <a:srgbClr val="FF0000"/>
              </a:solidFill>
              <a:ea typeface="SimSun" charset="-122"/>
            </a:endParaRPr>
          </a:p>
        </p:txBody>
      </p:sp>
      <p:pic>
        <p:nvPicPr>
          <p:cNvPr id="5" name="Picture 4" descr="Captura de ecrã - 2013-07-24, 23.22.19.png"/>
          <p:cNvPicPr>
            <a:picLocks noChangeAspect="1"/>
          </p:cNvPicPr>
          <p:nvPr/>
        </p:nvPicPr>
        <p:blipFill>
          <a:blip r:embed="rId3" cstate="print"/>
          <a:srcRect l="9872" t="-2752" r="6216" b="459"/>
          <a:stretch>
            <a:fillRect/>
          </a:stretch>
        </p:blipFill>
        <p:spPr>
          <a:xfrm>
            <a:off x="6855279" y="4343400"/>
            <a:ext cx="2288721" cy="2514600"/>
          </a:xfrm>
          <a:prstGeom prst="rect">
            <a:avLst/>
          </a:prstGeom>
        </p:spPr>
      </p:pic>
      <p:sp>
        <p:nvSpPr>
          <p:cNvPr id="7" name="Rectangle 4"/>
          <p:cNvSpPr txBox="1">
            <a:spLocks noChangeArrowheads="1"/>
          </p:cNvSpPr>
          <p:nvPr/>
        </p:nvSpPr>
        <p:spPr bwMode="auto">
          <a:xfrm>
            <a:off x="7010400" y="2895600"/>
            <a:ext cx="21336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>
              <a:spcBef>
                <a:spcPct val="0"/>
              </a:spcBef>
            </a:pPr>
            <a:r>
              <a:rPr lang="pt-PT" sz="1600" dirty="0">
                <a:solidFill>
                  <a:srgbClr val="F2F2F2"/>
                </a:solidFill>
                <a:latin typeface="Arial" charset="0"/>
                <a:cs typeface="Arial" charset="0"/>
              </a:rPr>
              <a:t>Instituto Português do Sangue e da Transplantação, IP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71472" y="428604"/>
            <a:ext cx="5929354" cy="1428760"/>
          </a:xfrm>
        </p:spPr>
        <p:txBody>
          <a:bodyPr>
            <a:noAutofit/>
          </a:bodyPr>
          <a:lstStyle/>
          <a:p>
            <a:r>
              <a:rPr lang="pt-PT" sz="3200" b="1" dirty="0" smtClean="0">
                <a:solidFill>
                  <a:srgbClr val="FF0000"/>
                </a:solidFill>
                <a:latin typeface="Impact" pitchFamily="34" charset="0"/>
                <a:ea typeface="SimSun" charset="-122"/>
              </a:rPr>
              <a:t>INSCRIÇÃO DE POTENCIAIS DADORES DE MEDULA ÓSSEA . . .  </a:t>
            </a:r>
            <a:endParaRPr lang="pt-PT" sz="3200" dirty="0">
              <a:solidFill>
                <a:srgbClr val="FF0000"/>
              </a:solidFill>
              <a:latin typeface="Impact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85720" y="1928802"/>
            <a:ext cx="6143668" cy="3714776"/>
          </a:xfrm>
        </p:spPr>
        <p:txBody>
          <a:bodyPr>
            <a:normAutofit/>
          </a:bodyPr>
          <a:lstStyle/>
          <a:p>
            <a:pPr marL="342900" algn="just"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pt-PT" b="1" dirty="0" smtClean="0">
              <a:solidFill>
                <a:srgbClr val="4B08A1"/>
              </a:solidFill>
              <a:latin typeface="Impact"/>
              <a:ea typeface="SimSun" charset="-122"/>
              <a:cs typeface="Impact"/>
            </a:endParaRPr>
          </a:p>
          <a:p>
            <a:pPr marL="342900" algn="just"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pt-PT" b="1" dirty="0" smtClean="0">
                <a:solidFill>
                  <a:schemeClr val="tx1"/>
                </a:solidFill>
                <a:latin typeface="Arial Narrow"/>
                <a:ea typeface="SimSun" charset="-122"/>
                <a:cs typeface="Arial Narrow"/>
              </a:rPr>
              <a:t>Para ser POTENCIAL DADOR, basta fazer uma pequena recolha de sangue, e se tudo estiver bem, fica inscrito numa base de dados nacional e internacional, que é pesquisada diariamente para  TODOS os doentes que necessitam de transplante.</a:t>
            </a:r>
          </a:p>
          <a:p>
            <a:endParaRPr lang="pt-PT" dirty="0"/>
          </a:p>
        </p:txBody>
      </p:sp>
      <p:sp>
        <p:nvSpPr>
          <p:cNvPr id="4" name="Rectangle 3"/>
          <p:cNvSpPr/>
          <p:nvPr/>
        </p:nvSpPr>
        <p:spPr bwMode="auto">
          <a:xfrm>
            <a:off x="6858000" y="0"/>
            <a:ext cx="2286000" cy="4343400"/>
          </a:xfrm>
          <a:prstGeom prst="rect">
            <a:avLst/>
          </a:prstGeom>
          <a:solidFill>
            <a:srgbClr val="39059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pt-PT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5" name="Picture 4" descr="Captura de ecrã - 2013-07-24, 23.22.19.png"/>
          <p:cNvPicPr>
            <a:picLocks noChangeAspect="1"/>
          </p:cNvPicPr>
          <p:nvPr/>
        </p:nvPicPr>
        <p:blipFill>
          <a:blip r:embed="rId2" cstate="print"/>
          <a:srcRect l="9872" t="-2752" r="6216" b="459"/>
          <a:stretch>
            <a:fillRect/>
          </a:stretch>
        </p:blipFill>
        <p:spPr>
          <a:xfrm>
            <a:off x="6855279" y="4343400"/>
            <a:ext cx="2288721" cy="2514600"/>
          </a:xfrm>
          <a:prstGeom prst="rect">
            <a:avLst/>
          </a:prstGeom>
        </p:spPr>
      </p:pic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7010400" y="2895600"/>
            <a:ext cx="21336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>
              <a:spcBef>
                <a:spcPct val="0"/>
              </a:spcBef>
            </a:pPr>
            <a:r>
              <a:rPr lang="pt-PT" sz="1600" dirty="0">
                <a:solidFill>
                  <a:srgbClr val="F2F2F2"/>
                </a:solidFill>
                <a:latin typeface="Arial" charset="0"/>
                <a:cs typeface="Arial" charset="0"/>
              </a:rPr>
              <a:t>Instituto Português do Sangue e da Transplantação, IP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o Office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IPST ESSENCIAL">
      <a:dk1>
        <a:srgbClr val="4A08A1"/>
      </a:dk1>
      <a:lt1>
        <a:srgbClr val="FFFFFF"/>
      </a:lt1>
      <a:dk2>
        <a:srgbClr val="9B8C75"/>
      </a:dk2>
      <a:lt2>
        <a:srgbClr val="FFFFFF"/>
      </a:lt2>
      <a:accent1>
        <a:srgbClr val="E00034"/>
      </a:accent1>
      <a:accent2>
        <a:srgbClr val="FFFFFF"/>
      </a:accent2>
      <a:accent3>
        <a:srgbClr val="4A08A1"/>
      </a:accent3>
      <a:accent4>
        <a:srgbClr val="87D9C2"/>
      </a:accent4>
      <a:accent5>
        <a:srgbClr val="9B8C75"/>
      </a:accent5>
      <a:accent6>
        <a:srgbClr val="FFFFFF"/>
      </a:accent6>
      <a:hlink>
        <a:srgbClr val="4A08A1"/>
      </a:hlink>
      <a:folHlink>
        <a:srgbClr val="B2B2B2"/>
      </a:folHlink>
    </a:clrScheme>
    <a:fontScheme name="Tema do Office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o Office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9721</TotalTime>
  <Words>563</Words>
  <Application>Microsoft Office PowerPoint</Application>
  <PresentationFormat>Apresentação no Ecrã (4:3)</PresentationFormat>
  <Paragraphs>70</Paragraphs>
  <Slides>16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Títulos dos diapositivos</vt:lpstr>
      </vt:variant>
      <vt:variant>
        <vt:i4>16</vt:i4>
      </vt:variant>
    </vt:vector>
  </HeadingPairs>
  <TitlesOfParts>
    <vt:vector size="19" baseType="lpstr">
      <vt:lpstr>Tema do Office</vt:lpstr>
      <vt:lpstr>Tema do Office</vt:lpstr>
      <vt:lpstr>Tema do Office</vt:lpstr>
      <vt:lpstr>Apresentação do PowerPoint</vt:lpstr>
      <vt:lpstr>Missão do IPST, IP</vt:lpstr>
      <vt:lpstr> Atribuições do IPST, IP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INSCRIÇÃO DE POTENCIAIS DADORES DE MEDULA ÓSSEA . . . 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Em nome dos e do IPST,IP… o IPST,IP… </vt:lpstr>
      <vt:lpstr>IPST, IP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  -  Diapositivo 1</dc:title>
  <dc:creator>CATARINA_M_LOPES</dc:creator>
  <cp:keywords/>
  <cp:lastModifiedBy>Utilizador do Windows</cp:lastModifiedBy>
  <cp:revision>1403</cp:revision>
  <cp:lastPrinted>1601-01-01T00:00:00Z</cp:lastPrinted>
  <dcterms:created xsi:type="dcterms:W3CDTF">2013-07-30T23:16:32Z</dcterms:created>
  <dcterms:modified xsi:type="dcterms:W3CDTF">2020-06-02T12:26:56Z</dcterms:modified>
</cp:coreProperties>
</file>